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59" r:id="rId6"/>
    <p:sldId id="261" r:id="rId7"/>
    <p:sldId id="262" r:id="rId8"/>
    <p:sldId id="263" r:id="rId9"/>
    <p:sldId id="264" r:id="rId10"/>
    <p:sldId id="265" r:id="rId11"/>
    <p:sldId id="267" r:id="rId12"/>
    <p:sldId id="268" r:id="rId13"/>
    <p:sldId id="269" r:id="rId14"/>
    <p:sldId id="270" r:id="rId15"/>
    <p:sldId id="271" r:id="rId16"/>
    <p:sldId id="272" r:id="rId17"/>
    <p:sldId id="266"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392"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7F7596C-F340-43CA-9DCF-8A7664941073}" type="datetimeFigureOut">
              <a:rPr lang="ru-RU" smtClean="0"/>
              <a:t>02.10.2023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24FAB9C-8476-4183-8AF1-4B8B8CE153EF}" type="slidenum">
              <a:rPr lang="ru-RU" smtClean="0"/>
              <a:t>‹#›</a:t>
            </a:fld>
            <a:endParaRPr lang="ru-RU"/>
          </a:p>
        </p:txBody>
      </p:sp>
    </p:spTree>
    <p:extLst>
      <p:ext uri="{BB962C8B-B14F-4D97-AF65-F5344CB8AC3E}">
        <p14:creationId xmlns:p14="http://schemas.microsoft.com/office/powerpoint/2010/main" val="3611061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F7596C-F340-43CA-9DCF-8A7664941073}" type="datetimeFigureOut">
              <a:rPr lang="ru-RU" smtClean="0"/>
              <a:t>02.10.2023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24FAB9C-8476-4183-8AF1-4B8B8CE153EF}" type="slidenum">
              <a:rPr lang="ru-RU" smtClean="0"/>
              <a:t>‹#›</a:t>
            </a:fld>
            <a:endParaRPr lang="ru-RU"/>
          </a:p>
        </p:txBody>
      </p:sp>
    </p:spTree>
    <p:extLst>
      <p:ext uri="{BB962C8B-B14F-4D97-AF65-F5344CB8AC3E}">
        <p14:creationId xmlns:p14="http://schemas.microsoft.com/office/powerpoint/2010/main" val="186108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7F7596C-F340-43CA-9DCF-8A7664941073}" type="datetimeFigureOut">
              <a:rPr lang="ru-RU" smtClean="0"/>
              <a:t>02.10.2023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24FAB9C-8476-4183-8AF1-4B8B8CE153EF}" type="slidenum">
              <a:rPr lang="ru-RU" smtClean="0"/>
              <a:t>‹#›</a:t>
            </a:fld>
            <a:endParaRPr lang="ru-RU"/>
          </a:p>
        </p:txBody>
      </p:sp>
    </p:spTree>
    <p:extLst>
      <p:ext uri="{BB962C8B-B14F-4D97-AF65-F5344CB8AC3E}">
        <p14:creationId xmlns:p14="http://schemas.microsoft.com/office/powerpoint/2010/main" val="2169038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7F7596C-F340-43CA-9DCF-8A7664941073}" type="datetimeFigureOut">
              <a:rPr lang="ru-RU" smtClean="0"/>
              <a:t>02.10.2023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24FAB9C-8476-4183-8AF1-4B8B8CE153EF}" type="slidenum">
              <a:rPr lang="ru-RU" smtClean="0"/>
              <a:t>‹#›</a:t>
            </a:fld>
            <a:endParaRPr lang="ru-RU"/>
          </a:p>
        </p:txBody>
      </p:sp>
    </p:spTree>
    <p:extLst>
      <p:ext uri="{BB962C8B-B14F-4D97-AF65-F5344CB8AC3E}">
        <p14:creationId xmlns:p14="http://schemas.microsoft.com/office/powerpoint/2010/main" val="2658190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7F7596C-F340-43CA-9DCF-8A7664941073}" type="datetimeFigureOut">
              <a:rPr lang="ru-RU" smtClean="0"/>
              <a:t>02.10.2023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24FAB9C-8476-4183-8AF1-4B8B8CE153EF}" type="slidenum">
              <a:rPr lang="ru-RU" smtClean="0"/>
              <a:t>‹#›</a:t>
            </a:fld>
            <a:endParaRPr lang="ru-RU"/>
          </a:p>
        </p:txBody>
      </p:sp>
    </p:spTree>
    <p:extLst>
      <p:ext uri="{BB962C8B-B14F-4D97-AF65-F5344CB8AC3E}">
        <p14:creationId xmlns:p14="http://schemas.microsoft.com/office/powerpoint/2010/main" val="681188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7F7596C-F340-43CA-9DCF-8A7664941073}" type="datetimeFigureOut">
              <a:rPr lang="ru-RU" smtClean="0"/>
              <a:t>02.10.2023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24FAB9C-8476-4183-8AF1-4B8B8CE153EF}" type="slidenum">
              <a:rPr lang="ru-RU" smtClean="0"/>
              <a:t>‹#›</a:t>
            </a:fld>
            <a:endParaRPr lang="ru-RU"/>
          </a:p>
        </p:txBody>
      </p:sp>
    </p:spTree>
    <p:extLst>
      <p:ext uri="{BB962C8B-B14F-4D97-AF65-F5344CB8AC3E}">
        <p14:creationId xmlns:p14="http://schemas.microsoft.com/office/powerpoint/2010/main" val="3033052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7F7596C-F340-43CA-9DCF-8A7664941073}" type="datetimeFigureOut">
              <a:rPr lang="ru-RU" smtClean="0"/>
              <a:t>02.10.2023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24FAB9C-8476-4183-8AF1-4B8B8CE153EF}" type="slidenum">
              <a:rPr lang="ru-RU" smtClean="0"/>
              <a:t>‹#›</a:t>
            </a:fld>
            <a:endParaRPr lang="ru-RU"/>
          </a:p>
        </p:txBody>
      </p:sp>
    </p:spTree>
    <p:extLst>
      <p:ext uri="{BB962C8B-B14F-4D97-AF65-F5344CB8AC3E}">
        <p14:creationId xmlns:p14="http://schemas.microsoft.com/office/powerpoint/2010/main" val="1238599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7F7596C-F340-43CA-9DCF-8A7664941073}" type="datetimeFigureOut">
              <a:rPr lang="ru-RU" smtClean="0"/>
              <a:t>02.10.2023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24FAB9C-8476-4183-8AF1-4B8B8CE153EF}" type="slidenum">
              <a:rPr lang="ru-RU" smtClean="0"/>
              <a:t>‹#›</a:t>
            </a:fld>
            <a:endParaRPr lang="ru-RU"/>
          </a:p>
        </p:txBody>
      </p:sp>
    </p:spTree>
    <p:extLst>
      <p:ext uri="{BB962C8B-B14F-4D97-AF65-F5344CB8AC3E}">
        <p14:creationId xmlns:p14="http://schemas.microsoft.com/office/powerpoint/2010/main" val="506164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7F7596C-F340-43CA-9DCF-8A7664941073}" type="datetimeFigureOut">
              <a:rPr lang="ru-RU" smtClean="0"/>
              <a:t>02.10.2023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24FAB9C-8476-4183-8AF1-4B8B8CE153EF}" type="slidenum">
              <a:rPr lang="ru-RU" smtClean="0"/>
              <a:t>‹#›</a:t>
            </a:fld>
            <a:endParaRPr lang="ru-RU"/>
          </a:p>
        </p:txBody>
      </p:sp>
    </p:spTree>
    <p:extLst>
      <p:ext uri="{BB962C8B-B14F-4D97-AF65-F5344CB8AC3E}">
        <p14:creationId xmlns:p14="http://schemas.microsoft.com/office/powerpoint/2010/main" val="1090779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F7596C-F340-43CA-9DCF-8A7664941073}" type="datetimeFigureOut">
              <a:rPr lang="ru-RU" smtClean="0"/>
              <a:t>02.10.2023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24FAB9C-8476-4183-8AF1-4B8B8CE153EF}" type="slidenum">
              <a:rPr lang="ru-RU" smtClean="0"/>
              <a:t>‹#›</a:t>
            </a:fld>
            <a:endParaRPr lang="ru-RU"/>
          </a:p>
        </p:txBody>
      </p:sp>
    </p:spTree>
    <p:extLst>
      <p:ext uri="{BB962C8B-B14F-4D97-AF65-F5344CB8AC3E}">
        <p14:creationId xmlns:p14="http://schemas.microsoft.com/office/powerpoint/2010/main" val="1210853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F7596C-F340-43CA-9DCF-8A7664941073}" type="datetimeFigureOut">
              <a:rPr lang="ru-RU" smtClean="0"/>
              <a:t>02.10.2023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24FAB9C-8476-4183-8AF1-4B8B8CE153EF}" type="slidenum">
              <a:rPr lang="ru-RU" smtClean="0"/>
              <a:t>‹#›</a:t>
            </a:fld>
            <a:endParaRPr lang="ru-RU"/>
          </a:p>
        </p:txBody>
      </p:sp>
    </p:spTree>
    <p:extLst>
      <p:ext uri="{BB962C8B-B14F-4D97-AF65-F5344CB8AC3E}">
        <p14:creationId xmlns:p14="http://schemas.microsoft.com/office/powerpoint/2010/main" val="3072528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7596C-F340-43CA-9DCF-8A7664941073}" type="datetimeFigureOut">
              <a:rPr lang="ru-RU" smtClean="0"/>
              <a:t>02.10.2023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4FAB9C-8476-4183-8AF1-4B8B8CE153EF}" type="slidenum">
              <a:rPr lang="ru-RU" smtClean="0"/>
              <a:t>‹#›</a:t>
            </a:fld>
            <a:endParaRPr lang="ru-RU"/>
          </a:p>
        </p:txBody>
      </p:sp>
    </p:spTree>
    <p:extLst>
      <p:ext uri="{BB962C8B-B14F-4D97-AF65-F5344CB8AC3E}">
        <p14:creationId xmlns:p14="http://schemas.microsoft.com/office/powerpoint/2010/main" val="3710172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772400" cy="1296143"/>
          </a:xfrm>
        </p:spPr>
        <p:txBody>
          <a:bodyPr/>
          <a:lstStyle/>
          <a:p>
            <a:r>
              <a:rPr lang="kk-KZ" dirty="0" smtClean="0">
                <a:latin typeface="Times New Roman" panose="02020603050405020304" pitchFamily="18" charset="0"/>
                <a:cs typeface="Times New Roman" panose="02020603050405020304" pitchFamily="18" charset="0"/>
              </a:rPr>
              <a:t>Тақырып 5 </a:t>
            </a:r>
            <a:endParaRPr lang="ru-RU"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403648" y="2204864"/>
            <a:ext cx="6400800" cy="3456384"/>
          </a:xfrm>
        </p:spPr>
        <p:txBody>
          <a:bodyPr>
            <a:normAutofit fontScale="92500"/>
          </a:bodyPr>
          <a:lstStyle/>
          <a:p>
            <a:r>
              <a:rPr lang="ru-RU" sz="4800" b="1" dirty="0">
                <a:latin typeface="Times New Roman" panose="02020603050405020304" pitchFamily="18" charset="0"/>
                <a:cs typeface="Times New Roman" panose="02020603050405020304" pitchFamily="18" charset="0"/>
              </a:rPr>
              <a:t>БАҒА ҚЫЗМЕТІ МЕН БАҒА БЕЛГІЛЕУДІҢ</a:t>
            </a:r>
          </a:p>
          <a:p>
            <a:r>
              <a:rPr lang="ru-RU" sz="4800" b="1" dirty="0">
                <a:latin typeface="Times New Roman" panose="02020603050405020304" pitchFamily="18" charset="0"/>
                <a:cs typeface="Times New Roman" panose="02020603050405020304" pitchFamily="18" charset="0"/>
              </a:rPr>
              <a:t>НЕГІЗГІ ФАКТОРЛАРЫ</a:t>
            </a:r>
            <a:r>
              <a:rPr lang="kk-KZ" sz="4800" dirty="0"/>
              <a:t> </a:t>
            </a:r>
            <a:endParaRPr lang="ru-RU" sz="4800" dirty="0"/>
          </a:p>
          <a:p>
            <a:endParaRPr lang="ru-RU" dirty="0"/>
          </a:p>
        </p:txBody>
      </p:sp>
    </p:spTree>
    <p:extLst>
      <p:ext uri="{BB962C8B-B14F-4D97-AF65-F5344CB8AC3E}">
        <p14:creationId xmlns:p14="http://schemas.microsoft.com/office/powerpoint/2010/main" val="4051715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kk-KZ" dirty="0" smtClean="0">
                <a:latin typeface="Times New Roman" panose="02020603050405020304" pitchFamily="18" charset="0"/>
                <a:cs typeface="Times New Roman" panose="02020603050405020304" pitchFamily="18" charset="0"/>
              </a:rPr>
              <a:t>Қарастырылатын сұрақтар:</a:t>
            </a:r>
          </a:p>
          <a:p>
            <a:pPr marL="0" indent="0">
              <a:buNone/>
            </a:pPr>
            <a:r>
              <a:rPr lang="ru-RU" dirty="0" smtClean="0">
                <a:latin typeface="Times New Roman" panose="02020603050405020304" pitchFamily="18" charset="0"/>
                <a:cs typeface="Times New Roman" panose="02020603050405020304" pitchFamily="18" charset="0"/>
              </a:rPr>
              <a:t>1.Баға </a:t>
            </a:r>
            <a:r>
              <a:rPr lang="ru-RU" dirty="0" err="1">
                <a:latin typeface="Times New Roman" panose="02020603050405020304" pitchFamily="18" charset="0"/>
                <a:cs typeface="Times New Roman" panose="02020603050405020304" pitchFamily="18" charset="0"/>
              </a:rPr>
              <a:t>қызметтері</a:t>
            </a:r>
            <a:endParaRPr lang="ru-RU" dirty="0">
              <a:latin typeface="Times New Roman" panose="02020603050405020304" pitchFamily="18" charset="0"/>
              <a:cs typeface="Times New Roman" panose="02020603050405020304" pitchFamily="18" charset="0"/>
            </a:endParaRPr>
          </a:p>
          <a:p>
            <a:pPr marL="0" indent="0">
              <a:buNone/>
            </a:pPr>
            <a:r>
              <a:rPr lang="ru-RU" dirty="0" smtClean="0">
                <a:latin typeface="Times New Roman" panose="02020603050405020304" pitchFamily="18" charset="0"/>
                <a:cs typeface="Times New Roman" panose="02020603050405020304" pitchFamily="18" charset="0"/>
              </a:rPr>
              <a:t>2. </a:t>
            </a:r>
            <a:r>
              <a:rPr lang="ru-RU" dirty="0" err="1" smtClean="0">
                <a:latin typeface="Times New Roman" panose="02020603050405020304" pitchFamily="18" charset="0"/>
                <a:cs typeface="Times New Roman" panose="02020603050405020304" pitchFamily="18" charset="0"/>
              </a:rPr>
              <a:t>Баға</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белгілеудің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факторлары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1682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fontScale="92500"/>
          </a:bodyPr>
          <a:lstStyle/>
          <a:p>
            <a:pPr marL="0" indent="0">
              <a:buNone/>
            </a:pPr>
            <a:r>
              <a:rPr lang="ru-RU" sz="2800" dirty="0" err="1">
                <a:solidFill>
                  <a:srgbClr val="FF0000"/>
                </a:solidFill>
                <a:latin typeface="Times New Roman" panose="02020603050405020304" pitchFamily="18" charset="0"/>
                <a:cs typeface="Times New Roman" panose="02020603050405020304" pitchFamily="18" charset="0"/>
              </a:rPr>
              <a:t>Баға</a:t>
            </a:r>
            <a:r>
              <a:rPr lang="ru-RU" sz="2800" dirty="0">
                <a:solidFill>
                  <a:srgbClr val="FF0000"/>
                </a:solidFill>
                <a:latin typeface="Times New Roman" panose="02020603050405020304" pitchFamily="18" charset="0"/>
                <a:cs typeface="Times New Roman" panose="02020603050405020304" pitchFamily="18" charset="0"/>
              </a:rPr>
              <a:t> </a:t>
            </a:r>
            <a:r>
              <a:rPr lang="ru-RU" sz="2800" dirty="0" err="1">
                <a:solidFill>
                  <a:srgbClr val="FF0000"/>
                </a:solidFill>
                <a:latin typeface="Times New Roman" panose="02020603050405020304" pitchFamily="18" charset="0"/>
                <a:cs typeface="Times New Roman" panose="02020603050405020304" pitchFamily="18" charset="0"/>
              </a:rPr>
              <a:t>белгілеу</a:t>
            </a:r>
            <a:r>
              <a:rPr lang="ru-RU" sz="2800" dirty="0">
                <a:solidFill>
                  <a:srgbClr val="FF0000"/>
                </a:solidFill>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факторларын</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бөлудің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әртүрлі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тәсілдері</a:t>
            </a:r>
            <a:r>
              <a:rPr lang="ru-RU" sz="2800" dirty="0">
                <a:latin typeface="Times New Roman" panose="02020603050405020304" pitchFamily="18" charset="0"/>
                <a:cs typeface="Times New Roman" panose="02020603050405020304" pitchFamily="18" charset="0"/>
              </a:rPr>
              <a:t> бар. </a:t>
            </a:r>
            <a:r>
              <a:rPr lang="ru-RU" sz="2800" dirty="0" err="1">
                <a:latin typeface="Times New Roman" panose="02020603050405020304" pitchFamily="18" charset="0"/>
                <a:cs typeface="Times New Roman" panose="02020603050405020304" pitchFamily="18" charset="0"/>
              </a:rPr>
              <a:t>Олардың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бірнеше</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түрін</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қарастырып</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өтейік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Кейбіреулер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барлық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факторларды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үшке</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бөліп</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қарастырады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базалық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конъюнктуралық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реттеушілік</a:t>
            </a:r>
            <a:r>
              <a:rPr lang="ru-RU" sz="2800" dirty="0">
                <a:latin typeface="Times New Roman" panose="02020603050405020304" pitchFamily="18" charset="0"/>
                <a:cs typeface="Times New Roman" panose="02020603050405020304" pitchFamily="18" charset="0"/>
              </a:rPr>
              <a:t>. </a:t>
            </a:r>
            <a:r>
              <a:rPr lang="ru-RU" sz="2800" i="1" dirty="0" err="1" smtClean="0">
                <a:solidFill>
                  <a:srgbClr val="FF0000"/>
                </a:solidFill>
                <a:latin typeface="Times New Roman" panose="02020603050405020304" pitchFamily="18" charset="0"/>
                <a:cs typeface="Times New Roman" panose="02020603050405020304" pitchFamily="18" charset="0"/>
              </a:rPr>
              <a:t>Базалыққа</a:t>
            </a:r>
            <a:r>
              <a:rPr lang="ru-RU" sz="2800" i="1" dirty="0" smtClean="0">
                <a:solidFill>
                  <a:srgbClr val="FF0000"/>
                </a:solidFill>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өндірістік</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өндірістік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емес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сипатқа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тән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әртүрлі</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шығындар</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жатады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Шығын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неғұрлым</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көп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болса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баға</a:t>
            </a:r>
            <a:r>
              <a:rPr lang="ru-RU" sz="2800" dirty="0">
                <a:latin typeface="Times New Roman" panose="02020603050405020304" pitchFamily="18" charset="0"/>
                <a:cs typeface="Times New Roman" panose="02020603050405020304" pitchFamily="18" charset="0"/>
              </a:rPr>
              <a:t> да </a:t>
            </a:r>
            <a:r>
              <a:rPr lang="ru-RU" sz="2800" dirty="0" err="1">
                <a:latin typeface="Times New Roman" panose="02020603050405020304" pitchFamily="18" charset="0"/>
                <a:cs typeface="Times New Roman" panose="02020603050405020304" pitchFamily="18" charset="0"/>
              </a:rPr>
              <a:t>соғұрлым</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жоғары</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болады</a:t>
            </a:r>
            <a:r>
              <a:rPr lang="ru-RU" sz="2800" dirty="0">
                <a:latin typeface="Times New Roman" panose="02020603050405020304" pitchFamily="18" charset="0"/>
                <a:cs typeface="Times New Roman" panose="02020603050405020304" pitchFamily="18" charset="0"/>
              </a:rPr>
              <a:t>. </a:t>
            </a:r>
            <a:endParaRPr lang="ru-RU" sz="2800" dirty="0" smtClean="0">
              <a:latin typeface="Times New Roman" panose="02020603050405020304" pitchFamily="18" charset="0"/>
              <a:cs typeface="Times New Roman" panose="02020603050405020304" pitchFamily="18" charset="0"/>
            </a:endParaRPr>
          </a:p>
          <a:p>
            <a:pPr marL="0" indent="0">
              <a:buNone/>
            </a:pPr>
            <a:r>
              <a:rPr lang="ru-RU" sz="2800" i="1" dirty="0" err="1" smtClean="0">
                <a:solidFill>
                  <a:srgbClr val="FF0000"/>
                </a:solidFill>
                <a:latin typeface="Times New Roman" panose="02020603050405020304" pitchFamily="18" charset="0"/>
                <a:cs typeface="Times New Roman" panose="02020603050405020304" pitchFamily="18" charset="0"/>
              </a:rPr>
              <a:t>Конъюнктуралық</a:t>
            </a:r>
            <a:r>
              <a:rPr lang="ru-RU" sz="2800" i="1" dirty="0" smtClean="0">
                <a:solidFill>
                  <a:srgbClr val="FF0000"/>
                </a:solidFill>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факторлар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нарықтың</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өзгермелілігінебайланысты</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тұтынушы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талғамына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саяси</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макроэкономикалық</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жағдайларға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тәуелді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болады</a:t>
            </a:r>
            <a:r>
              <a:rPr lang="ru-RU" sz="2800" dirty="0">
                <a:latin typeface="Times New Roman" panose="02020603050405020304" pitchFamily="18" charset="0"/>
                <a:cs typeface="Times New Roman" panose="02020603050405020304" pitchFamily="18" charset="0"/>
              </a:rPr>
              <a:t>. </a:t>
            </a:r>
            <a:endParaRPr lang="ru-RU" sz="2800" dirty="0" smtClean="0">
              <a:latin typeface="Times New Roman" panose="02020603050405020304" pitchFamily="18" charset="0"/>
              <a:cs typeface="Times New Roman" panose="02020603050405020304" pitchFamily="18" charset="0"/>
            </a:endParaRPr>
          </a:p>
          <a:p>
            <a:pPr marL="0" indent="0">
              <a:buNone/>
            </a:pPr>
            <a:r>
              <a:rPr lang="ru-RU" sz="2800" i="1" dirty="0" err="1" smtClean="0">
                <a:solidFill>
                  <a:srgbClr val="FF0000"/>
                </a:solidFill>
                <a:latin typeface="Times New Roman" panose="02020603050405020304" pitchFamily="18" charset="0"/>
                <a:cs typeface="Times New Roman" panose="02020603050405020304" pitchFamily="18" charset="0"/>
              </a:rPr>
              <a:t>Реттеуші</a:t>
            </a:r>
            <a:r>
              <a:rPr lang="ru-RU" sz="2800" i="1"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факторлар</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экономикадағы</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мемлекеттің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араласу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деңгейінен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анықталады</a:t>
            </a:r>
            <a:r>
              <a:rPr lang="ru-RU" sz="2800" dirty="0">
                <a:latin typeface="Times New Roman" panose="02020603050405020304" pitchFamily="18" charset="0"/>
                <a:cs typeface="Times New Roman" panose="02020603050405020304" pitchFamily="18" charset="0"/>
              </a:rPr>
              <a:t>.</a:t>
            </a:r>
            <a:endParaRPr lang="ru-RU" sz="28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2237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457200" y="548680"/>
            <a:ext cx="8229600" cy="5577483"/>
          </a:xfrm>
        </p:spPr>
        <p:txBody>
          <a:bodyPr>
            <a:normAutofit fontScale="85000" lnSpcReduction="20000"/>
          </a:bodyPr>
          <a:lstStyle/>
          <a:p>
            <a:pPr marL="0" indent="0" algn="just">
              <a:buNone/>
            </a:pPr>
            <a:r>
              <a:rPr lang="ru-RU" dirty="0" smtClean="0">
                <a:latin typeface="Times New Roman" panose="02020603050405020304" pitchFamily="18" charset="0"/>
                <a:cs typeface="Times New Roman" panose="02020603050405020304" pitchFamily="18" charset="0"/>
              </a:rPr>
              <a:t>	Ал </a:t>
            </a:r>
            <a:r>
              <a:rPr lang="ru-RU" dirty="0" err="1">
                <a:latin typeface="Times New Roman" panose="02020603050405020304" pitchFamily="18" charset="0"/>
                <a:cs typeface="Times New Roman" panose="02020603050405020304" pitchFamily="18" charset="0"/>
              </a:rPr>
              <a:t>кейбір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ғалымдар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ішкі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сыртқы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факторлар</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деп</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бөледі</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0" indent="0" algn="just">
              <a:buNone/>
            </a:pPr>
            <a:r>
              <a:rPr lang="ru-RU" i="1" dirty="0">
                <a:solidFill>
                  <a:srgbClr val="FF0000"/>
                </a:solidFill>
                <a:latin typeface="Times New Roman" panose="02020603050405020304" pitchFamily="18" charset="0"/>
                <a:cs typeface="Times New Roman" panose="02020603050405020304" pitchFamily="18" charset="0"/>
              </a:rPr>
              <a:t>	</a:t>
            </a:r>
            <a:r>
              <a:rPr lang="ru-RU" i="1" dirty="0" err="1" smtClean="0">
                <a:solidFill>
                  <a:srgbClr val="FF0000"/>
                </a:solidFill>
                <a:latin typeface="Times New Roman" panose="02020603050405020304" pitchFamily="18" charset="0"/>
                <a:cs typeface="Times New Roman" panose="02020603050405020304" pitchFamily="18" charset="0"/>
              </a:rPr>
              <a:t>Ішкі</a:t>
            </a:r>
            <a:r>
              <a:rPr lang="ru-RU" i="1"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факторларға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мысалы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тауардың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жеке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қасиеті</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тауардың</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өміршеңдік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кезеңі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өндірістің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техникалық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ұйымдасқан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деңгейі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кәсіпорынның</a:t>
            </a:r>
            <a:r>
              <a:rPr lang="ru-RU" dirty="0">
                <a:latin typeface="Times New Roman" panose="02020603050405020304" pitchFamily="18" charset="0"/>
                <a:cs typeface="Times New Roman" panose="02020603050405020304" pitchFamily="18" charset="0"/>
              </a:rPr>
              <a:t> капитал </a:t>
            </a:r>
            <a:r>
              <a:rPr lang="ru-RU" dirty="0" err="1">
                <a:latin typeface="Times New Roman" panose="02020603050405020304" pitchFamily="18" charset="0"/>
                <a:cs typeface="Times New Roman" panose="02020603050405020304" pitchFamily="18" charset="0"/>
              </a:rPr>
              <a:t>көлемі</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құрылымы</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өндіріс</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шығындары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өндіру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көлемі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тауар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ассортимент </a:t>
            </a:r>
            <a:r>
              <a:rPr lang="ru-RU" dirty="0" err="1" smtClean="0">
                <a:latin typeface="Times New Roman" panose="02020603050405020304" pitchFamily="18" charset="0"/>
                <a:cs typeface="Times New Roman" panose="02020603050405020304" pitchFamily="18" charset="0"/>
              </a:rPr>
              <a:t>саясаты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жылжыту</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сервистің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ұйымдастырылуы</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коммуникациялық</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саясат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құралдары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жатады</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0" indent="0" algn="just">
              <a:buNone/>
            </a:pPr>
            <a:r>
              <a:rPr lang="ru-RU" dirty="0" smtClean="0">
                <a:latin typeface="Times New Roman" panose="02020603050405020304" pitchFamily="18" charset="0"/>
                <a:cs typeface="Times New Roman" panose="02020603050405020304" pitchFamily="18" charset="0"/>
              </a:rPr>
              <a:t>	Ал </a:t>
            </a:r>
            <a:r>
              <a:rPr lang="ru-RU" i="1" dirty="0" err="1">
                <a:solidFill>
                  <a:srgbClr val="FF0000"/>
                </a:solidFill>
                <a:latin typeface="Times New Roman" panose="02020603050405020304" pitchFamily="18" charset="0"/>
                <a:cs typeface="Times New Roman" panose="02020603050405020304" pitchFamily="18" charset="0"/>
              </a:rPr>
              <a:t>сыртқы</a:t>
            </a:r>
            <a:r>
              <a:rPr lang="ru-RU" i="1"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факторларға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елдегі</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экономикалық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саяси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жағдайлар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халық</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пайдасының</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деңгейі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мемлекеттік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реттеу</a:t>
            </a:r>
            <a:r>
              <a:rPr lang="ru-RU" dirty="0">
                <a:latin typeface="Times New Roman" panose="02020603050405020304" pitchFamily="18" charset="0"/>
                <a:cs typeface="Times New Roman" panose="02020603050405020304" pitchFamily="18" charset="0"/>
              </a:rPr>
              <a:t>, инфляция </a:t>
            </a:r>
            <a:r>
              <a:rPr lang="ru-RU" dirty="0" err="1">
                <a:latin typeface="Times New Roman" panose="02020603050405020304" pitchFamily="18" charset="0"/>
                <a:cs typeface="Times New Roman" panose="02020603050405020304" pitchFamily="18" charset="0"/>
              </a:rPr>
              <a:t>деңгейі</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бәсекелестік</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мемлекеттің</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ішкі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экономикалық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саясаты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нарық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ауқымы</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мен </a:t>
            </a:r>
            <a:r>
              <a:rPr lang="ru-RU" dirty="0" err="1" smtClean="0">
                <a:latin typeface="Times New Roman" panose="02020603050405020304" pitchFamily="18" charset="0"/>
                <a:cs typeface="Times New Roman" panose="02020603050405020304" pitchFamily="18" charset="0"/>
              </a:rPr>
              <a:t>конъюнктурасы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тұтынушы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мінез-құлқы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бағаны</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қабылдауы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жатады</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45963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a:bodyPr>
          <a:lstStyle/>
          <a:p>
            <a:pPr marL="0" indent="0">
              <a:buNone/>
            </a:pPr>
            <a:r>
              <a:rPr lang="ru-RU" dirty="0" err="1">
                <a:latin typeface="Times New Roman" panose="02020603050405020304" pitchFamily="18" charset="0"/>
                <a:cs typeface="Times New Roman" panose="02020603050405020304" pitchFamily="18" charset="0"/>
              </a:rPr>
              <a:t>Өндіріс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саласына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қатысты</a:t>
            </a:r>
            <a:r>
              <a:rPr lang="ru-RU" dirty="0">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баға</a:t>
            </a:r>
            <a:r>
              <a:rPr lang="ru-RU" i="1" dirty="0">
                <a:solidFill>
                  <a:srgbClr val="FF0000"/>
                </a:solidFill>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белгілеуші</a:t>
            </a:r>
            <a:r>
              <a:rPr lang="ru-RU" i="1" dirty="0">
                <a:solidFill>
                  <a:srgbClr val="FF0000"/>
                </a:solidFill>
                <a:latin typeface="Times New Roman" panose="02020603050405020304" pitchFamily="18" charset="0"/>
                <a:cs typeface="Times New Roman" panose="02020603050405020304" pitchFamily="18" charset="0"/>
              </a:rPr>
              <a:t> </a:t>
            </a:r>
            <a:r>
              <a:rPr lang="ru-RU" i="1" dirty="0" err="1" smtClean="0">
                <a:solidFill>
                  <a:srgbClr val="FF0000"/>
                </a:solidFill>
                <a:latin typeface="Times New Roman" panose="02020603050405020304" pitchFamily="18" charset="0"/>
                <a:cs typeface="Times New Roman" panose="02020603050405020304" pitchFamily="18" charset="0"/>
              </a:rPr>
              <a:t>факторларға</a:t>
            </a:r>
            <a:r>
              <a:rPr lang="ru-RU" i="1"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жұмсалған</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материалдық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еңбек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ресурстарына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кеткен</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шығын</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көлеміне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әсер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ететін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факторлар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жатады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Оларға</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жататын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факторлар</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ғылыми-техникалық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үдеріс</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өндірістің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мамандануы</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шоғырлануы</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жұмысшыларды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жіктеу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еңбек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ұйымының</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тиімділігі</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табиғи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жағдайлар</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68607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433467"/>
          </a:xfrm>
        </p:spPr>
        <p:txBody>
          <a:bodyPr>
            <a:normAutofit fontScale="92500" lnSpcReduction="10000"/>
          </a:bodyPr>
          <a:lstStyle/>
          <a:p>
            <a:pPr marL="0" indent="0">
              <a:buNone/>
            </a:pPr>
            <a:r>
              <a:rPr lang="ru-RU" i="1" u="sng" dirty="0" err="1">
                <a:solidFill>
                  <a:srgbClr val="FF0000"/>
                </a:solidFill>
                <a:latin typeface="Times New Roman" panose="02020603050405020304" pitchFamily="18" charset="0"/>
                <a:cs typeface="Times New Roman" panose="02020603050405020304" pitchFamily="18" charset="0"/>
              </a:rPr>
              <a:t>Ғылыми-техникалық</a:t>
            </a:r>
            <a:r>
              <a:rPr lang="ru-RU" i="1" u="sng" dirty="0">
                <a:solidFill>
                  <a:srgbClr val="FF0000"/>
                </a:solidFill>
                <a:latin typeface="Times New Roman" panose="02020603050405020304" pitchFamily="18" charset="0"/>
                <a:cs typeface="Times New Roman" panose="02020603050405020304" pitchFamily="18" charset="0"/>
              </a:rPr>
              <a:t> прогресс </a:t>
            </a:r>
            <a:r>
              <a:rPr lang="ru-RU" dirty="0" err="1">
                <a:latin typeface="Times New Roman" panose="02020603050405020304" pitchFamily="18" charset="0"/>
                <a:cs typeface="Times New Roman" panose="02020603050405020304" pitchFamily="18" charset="0"/>
              </a:rPr>
              <a:t>өнімді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жүзеге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асыру</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мен </a:t>
            </a:r>
            <a:r>
              <a:rPr lang="ru-RU" dirty="0" err="1" smtClean="0">
                <a:latin typeface="Times New Roman" panose="02020603050405020304" pitchFamily="18" charset="0"/>
                <a:cs typeface="Times New Roman" panose="02020603050405020304" pitchFamily="18" charset="0"/>
              </a:rPr>
              <a:t>өндіріске</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кеткен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қарқынымен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фактор </a:t>
            </a:r>
            <a:r>
              <a:rPr lang="ru-RU" dirty="0" err="1" smtClean="0">
                <a:latin typeface="Times New Roman" panose="02020603050405020304" pitchFamily="18" charset="0"/>
                <a:cs typeface="Times New Roman" panose="02020603050405020304" pitchFamily="18" charset="0"/>
              </a:rPr>
              <a:t>екіжақты</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ие</a:t>
            </a:r>
            <a:r>
              <a:rPr lang="ru-RU" dirty="0">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Біріншіден</a:t>
            </a:r>
            <a:r>
              <a:rPr lang="ru-RU" dirty="0">
                <a:latin typeface="Times New Roman" panose="02020603050405020304" pitchFamily="18" charset="0"/>
                <a:cs typeface="Times New Roman" panose="02020603050405020304" pitchFamily="18" charset="0"/>
              </a:rPr>
              <a:t>, ҒТП </a:t>
            </a:r>
            <a:r>
              <a:rPr lang="ru-RU" dirty="0" err="1">
                <a:latin typeface="Times New Roman" panose="02020603050405020304" pitchFamily="18" charset="0"/>
                <a:cs typeface="Times New Roman" panose="02020603050405020304" pitchFamily="18" charset="0"/>
              </a:rPr>
              <a:t>өндірілетін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өнімге</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материалды</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еңбек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ресурстарына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кеткен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шығындарды</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төмендетуге</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әкеледі</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marL="0" indent="0">
              <a:buNone/>
            </a:pPr>
            <a:r>
              <a:rPr lang="ru-RU" i="1" dirty="0" err="1" smtClean="0">
                <a:solidFill>
                  <a:srgbClr val="FF0000"/>
                </a:solidFill>
                <a:latin typeface="Times New Roman" panose="02020603050405020304" pitchFamily="18" charset="0"/>
                <a:cs typeface="Times New Roman" panose="02020603050405020304" pitchFamily="18" charset="0"/>
              </a:rPr>
              <a:t>Екіншіден</a:t>
            </a:r>
            <a:r>
              <a:rPr lang="ru-RU" dirty="0">
                <a:solidFill>
                  <a:srgbClr val="FF0000"/>
                </a:solidFill>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үнемі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өндірісті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жаңарту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жаңа</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тауар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түрін</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құру</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оның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сапасын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арттырып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отыру</a:t>
            </a:r>
            <a:r>
              <a:rPr lang="ru-RU" dirty="0">
                <a:latin typeface="Times New Roman" panose="02020603050405020304" pitchFamily="18" charset="0"/>
                <a:cs typeface="Times New Roman" panose="02020603050405020304" pitchFamily="18" charset="0"/>
              </a:rPr>
              <a:t>, оны </a:t>
            </a:r>
            <a:r>
              <a:rPr lang="ru-RU" dirty="0" err="1">
                <a:latin typeface="Times New Roman" panose="02020603050405020304" pitchFamily="18" charset="0"/>
                <a:cs typeface="Times New Roman" panose="02020603050405020304" pitchFamily="18" charset="0"/>
              </a:rPr>
              <a:t>дайындау</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да </a:t>
            </a:r>
            <a:r>
              <a:rPr lang="ru-RU" dirty="0" err="1" smtClean="0">
                <a:latin typeface="Times New Roman" panose="02020603050405020304" pitchFamily="18" charset="0"/>
                <a:cs typeface="Times New Roman" panose="02020603050405020304" pitchFamily="18" charset="0"/>
              </a:rPr>
              <a:t>шығынның</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өсімін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арттырады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Сондықтан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түрлі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салалар</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мен </a:t>
            </a:r>
            <a:r>
              <a:rPr lang="ru-RU" dirty="0" err="1" smtClean="0">
                <a:latin typeface="Times New Roman" panose="02020603050405020304" pitchFamily="18" charset="0"/>
                <a:cs typeface="Times New Roman" panose="02020603050405020304" pitchFamily="18" charset="0"/>
              </a:rPr>
              <a:t>тауар</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топтарының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шығындар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қарқыны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әртүрлі</a:t>
            </a:r>
            <a:r>
              <a:rPr lang="ru-RU" dirty="0">
                <a:latin typeface="Times New Roman" panose="02020603050405020304" pitchFamily="18" charset="0"/>
                <a:cs typeface="Times New Roman" panose="02020603050405020304" pitchFamily="18" charset="0"/>
              </a:rPr>
              <a:t>, ал </a:t>
            </a:r>
            <a:r>
              <a:rPr lang="ru-RU" dirty="0" err="1">
                <a:latin typeface="Times New Roman" panose="02020603050405020304" pitchFamily="18" charset="0"/>
                <a:cs typeface="Times New Roman" panose="02020603050405020304" pitchFamily="18" charset="0"/>
              </a:rPr>
              <a:t>кей</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кездері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бір</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бағытта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болады</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95549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433467"/>
          </a:xfrm>
        </p:spPr>
        <p:txBody>
          <a:bodyPr>
            <a:normAutofit/>
          </a:bodyPr>
          <a:lstStyle/>
          <a:p>
            <a:pPr marL="0" indent="0" algn="just">
              <a:buNone/>
            </a:pPr>
            <a:r>
              <a:rPr lang="ru-RU" i="1" dirty="0" err="1">
                <a:solidFill>
                  <a:srgbClr val="FF0000"/>
                </a:solidFill>
                <a:latin typeface="Times New Roman" panose="02020603050405020304" pitchFamily="18" charset="0"/>
                <a:cs typeface="Times New Roman" panose="02020603050405020304" pitchFamily="18" charset="0"/>
              </a:rPr>
              <a:t>Өндірістің</a:t>
            </a:r>
            <a:r>
              <a:rPr lang="ru-RU" i="1" dirty="0">
                <a:solidFill>
                  <a:srgbClr val="FF0000"/>
                </a:solidFill>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мамандануы</a:t>
            </a:r>
            <a:r>
              <a:rPr lang="ru-RU" i="1" dirty="0">
                <a:solidFill>
                  <a:srgbClr val="FF0000"/>
                </a:solidFill>
                <a:latin typeface="Times New Roman" panose="02020603050405020304" pitchFamily="18" charset="0"/>
                <a:cs typeface="Times New Roman" panose="02020603050405020304" pitchFamily="18" charset="0"/>
              </a:rPr>
              <a:t> мен </a:t>
            </a:r>
            <a:r>
              <a:rPr lang="ru-RU" i="1" dirty="0" err="1">
                <a:solidFill>
                  <a:srgbClr val="FF0000"/>
                </a:solidFill>
                <a:latin typeface="Times New Roman" panose="02020603050405020304" pitchFamily="18" charset="0"/>
                <a:cs typeface="Times New Roman" panose="02020603050405020304" pitchFamily="18" charset="0"/>
              </a:rPr>
              <a:t>шоғырлануы</a:t>
            </a:r>
            <a:r>
              <a:rPr lang="ru-RU" i="1" dirty="0">
                <a:solidFill>
                  <a:srgbClr val="FF0000"/>
                </a:solidFill>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қоғамдық</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бөлінулерге</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тереңдету</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еңбек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кооперациясына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байланысты</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қосымша</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өндіріс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күшін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құруға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азаюы</a:t>
            </a:r>
            <a:r>
              <a:rPr lang="ru-RU" dirty="0">
                <a:latin typeface="Times New Roman" panose="02020603050405020304" pitchFamily="18" charset="0"/>
                <a:cs typeface="Times New Roman" panose="02020603050405020304" pitchFamily="18" charset="0"/>
              </a:rPr>
              <a:t> мен </a:t>
            </a:r>
            <a:r>
              <a:rPr lang="ru-RU" dirty="0" err="1" smtClean="0">
                <a:latin typeface="Times New Roman" panose="02020603050405020304" pitchFamily="18" charset="0"/>
                <a:cs typeface="Times New Roman" panose="02020603050405020304" pitchFamily="18" charset="0"/>
              </a:rPr>
              <a:t>жалпы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шығынды</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үнемдеуге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әкелетін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оптималды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үйлестіруді</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қамтамасыз</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ететін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заманауи</a:t>
            </a:r>
            <a:r>
              <a:rPr lang="ru-RU" dirty="0">
                <a:latin typeface="Times New Roman" panose="02020603050405020304" pitchFamily="18" charset="0"/>
                <a:cs typeface="Times New Roman" panose="02020603050405020304" pitchFamily="18" charset="0"/>
              </a:rPr>
              <a:t> машина </a:t>
            </a:r>
            <a:r>
              <a:rPr lang="ru-RU" dirty="0" err="1">
                <a:latin typeface="Times New Roman" panose="02020603050405020304" pitchFamily="18" charset="0"/>
                <a:cs typeface="Times New Roman" panose="02020603050405020304" pitchFamily="18" charset="0"/>
              </a:rPr>
              <a:t>жүйесі</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өнімді</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арзандатудың</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алғышарттарын</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құрайды</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98988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normAutofit/>
          </a:bodyPr>
          <a:lstStyle/>
          <a:p>
            <a:pPr marL="0" indent="0">
              <a:buNone/>
            </a:pPr>
            <a:r>
              <a:rPr lang="ru-RU" i="1" u="sng" dirty="0" err="1">
                <a:solidFill>
                  <a:srgbClr val="FF0000"/>
                </a:solidFill>
                <a:latin typeface="Times New Roman" panose="02020603050405020304" pitchFamily="18" charset="0"/>
                <a:cs typeface="Times New Roman" panose="02020603050405020304" pitchFamily="18" charset="0"/>
              </a:rPr>
              <a:t>Еңбекті</a:t>
            </a:r>
            <a:r>
              <a:rPr lang="ru-RU" i="1" u="sng" dirty="0">
                <a:solidFill>
                  <a:srgbClr val="FF0000"/>
                </a:solidFill>
                <a:latin typeface="Times New Roman" panose="02020603050405020304" pitchFamily="18" charset="0"/>
                <a:cs typeface="Times New Roman" panose="02020603050405020304" pitchFamily="18" charset="0"/>
              </a:rPr>
              <a:t> </a:t>
            </a:r>
            <a:r>
              <a:rPr lang="ru-RU" i="1" u="sng" dirty="0" err="1">
                <a:solidFill>
                  <a:srgbClr val="FF0000"/>
                </a:solidFill>
                <a:latin typeface="Times New Roman" panose="02020603050405020304" pitchFamily="18" charset="0"/>
                <a:cs typeface="Times New Roman" panose="02020603050405020304" pitchFamily="18" charset="0"/>
              </a:rPr>
              <a:t>ұйымдастыру</a:t>
            </a:r>
            <a:r>
              <a:rPr lang="ru-RU" i="1" u="sng" dirty="0">
                <a:solidFill>
                  <a:srgbClr val="FF0000"/>
                </a:solidFill>
                <a:latin typeface="Times New Roman" panose="02020603050405020304" pitchFamily="18" charset="0"/>
                <a:cs typeface="Times New Roman" panose="02020603050405020304" pitchFamily="18" charset="0"/>
              </a:rPr>
              <a:t> </a:t>
            </a:r>
            <a:r>
              <a:rPr lang="ru-RU" i="1" u="sng" dirty="0" err="1">
                <a:solidFill>
                  <a:srgbClr val="FF0000"/>
                </a:solidFill>
                <a:latin typeface="Times New Roman" panose="02020603050405020304" pitchFamily="18" charset="0"/>
                <a:cs typeface="Times New Roman" panose="02020603050405020304" pitchFamily="18" charset="0"/>
              </a:rPr>
              <a:t>тиімділігі</a:t>
            </a:r>
            <a:r>
              <a:rPr lang="ru-RU" i="1" u="sng" dirty="0">
                <a:solidFill>
                  <a:srgbClr val="FF0000"/>
                </a:solidFill>
                <a:latin typeface="Times New Roman" panose="02020603050405020304" pitchFamily="18" charset="0"/>
                <a:cs typeface="Times New Roman" panose="02020603050405020304" pitchFamily="18" charset="0"/>
              </a:rPr>
              <a:t> мен </a:t>
            </a:r>
            <a:r>
              <a:rPr lang="ru-RU" i="1" u="sng" dirty="0" err="1" smtClean="0">
                <a:solidFill>
                  <a:srgbClr val="FF0000"/>
                </a:solidFill>
                <a:latin typeface="Times New Roman" panose="02020603050405020304" pitchFamily="18" charset="0"/>
                <a:cs typeface="Times New Roman" panose="02020603050405020304" pitchFamily="18" charset="0"/>
              </a:rPr>
              <a:t>жұмысшылардың</a:t>
            </a:r>
            <a:r>
              <a:rPr lang="ru-RU" i="1" u="sng" dirty="0" smtClean="0">
                <a:solidFill>
                  <a:srgbClr val="FF0000"/>
                </a:solidFill>
                <a:latin typeface="Times New Roman" panose="02020603050405020304" pitchFamily="18" charset="0"/>
                <a:cs typeface="Times New Roman" panose="02020603050405020304" pitchFamily="18" charset="0"/>
              </a:rPr>
              <a:t> </a:t>
            </a:r>
            <a:r>
              <a:rPr lang="ru-RU" i="1" u="sng" dirty="0" err="1" smtClean="0">
                <a:solidFill>
                  <a:srgbClr val="FF0000"/>
                </a:solidFill>
                <a:latin typeface="Times New Roman" panose="02020603050405020304" pitchFamily="18" charset="0"/>
                <a:cs typeface="Times New Roman" panose="02020603050405020304" pitchFamily="18" charset="0"/>
              </a:rPr>
              <a:t>мамандануы</a:t>
            </a:r>
            <a:r>
              <a:rPr lang="ru-RU" i="1" u="sng" dirty="0">
                <a:solidFill>
                  <a:srgbClr val="FF0000"/>
                </a:solidFill>
                <a:latin typeface="Times New Roman" panose="02020603050405020304" pitchFamily="18" charset="0"/>
                <a:cs typeface="Times New Roman" panose="02020603050405020304" pitchFamily="18" charset="0"/>
              </a:rPr>
              <a:t>,</a:t>
            </a:r>
            <a:r>
              <a:rPr lang="ru-RU" i="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маманданған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қызметкер</a:t>
            </a:r>
            <a:r>
              <a:rPr lang="ru-RU" dirty="0">
                <a:latin typeface="Times New Roman" panose="02020603050405020304" pitchFamily="18" charset="0"/>
                <a:cs typeface="Times New Roman" panose="02020603050405020304" pitchFamily="18" charset="0"/>
              </a:rPr>
              <a:t> аз </a:t>
            </a:r>
            <a:r>
              <a:rPr lang="ru-RU" dirty="0" err="1">
                <a:latin typeface="Times New Roman" panose="02020603050405020304" pitchFamily="18" charset="0"/>
                <a:cs typeface="Times New Roman" panose="02020603050405020304" pitchFamily="18" charset="0"/>
              </a:rPr>
              <a:t>уақытта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көп</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өнімді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өндіре</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алуынан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көрінеді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бірлігіне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кеткен</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шығындытөмендетуге</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мүмкіндік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береді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күшін</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мамандандырудың</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өсуі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әсерінен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жалақының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өсетіндігін</a:t>
            </a:r>
            <a:r>
              <a:rPr lang="ru-RU" dirty="0">
                <a:latin typeface="Times New Roman" panose="02020603050405020304" pitchFamily="18" charset="0"/>
                <a:cs typeface="Times New Roman" panose="02020603050405020304" pitchFamily="18" charset="0"/>
              </a:rPr>
              <a:t> де </a:t>
            </a:r>
            <a:r>
              <a:rPr lang="ru-RU" dirty="0" err="1">
                <a:latin typeface="Times New Roman" panose="02020603050405020304" pitchFamily="18" charset="0"/>
                <a:cs typeface="Times New Roman" panose="02020603050405020304" pitchFamily="18" charset="0"/>
              </a:rPr>
              <a:t>ескеру</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керек,бұл</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арзандатылған</a:t>
            </a:r>
            <a:r>
              <a:rPr lang="ru-RU" dirty="0">
                <a:latin typeface="Times New Roman" panose="02020603050405020304" pitchFamily="18" charset="0"/>
                <a:cs typeface="Times New Roman" panose="02020603050405020304" pitchFamily="18" charset="0"/>
              </a:rPr>
              <a:t> фактор </a:t>
            </a:r>
            <a:r>
              <a:rPr lang="ru-RU" dirty="0" err="1">
                <a:latin typeface="Times New Roman" panose="02020603050405020304" pitchFamily="18" charset="0"/>
                <a:cs typeface="Times New Roman" panose="02020603050405020304" pitchFamily="18" charset="0"/>
              </a:rPr>
              <a:t>болып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табылмайды</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70761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332656"/>
            <a:ext cx="8229600" cy="4525963"/>
          </a:xfrm>
        </p:spPr>
        <p:txBody>
          <a:bodyPr>
            <a:normAutofit fontScale="85000" lnSpcReduction="10000"/>
          </a:bodyPr>
          <a:lstStyle/>
          <a:p>
            <a:pPr marL="0" indent="0" algn="just">
              <a:buNone/>
            </a:pPr>
            <a:r>
              <a:rPr lang="ru-RU" i="1" u="sng" dirty="0" err="1">
                <a:solidFill>
                  <a:srgbClr val="FF0000"/>
                </a:solidFill>
                <a:latin typeface="Times New Roman" panose="02020603050405020304" pitchFamily="18" charset="0"/>
                <a:cs typeface="Times New Roman" panose="02020603050405020304" pitchFamily="18" charset="0"/>
              </a:rPr>
              <a:t>Табиғи</a:t>
            </a:r>
            <a:r>
              <a:rPr lang="ru-RU" i="1" u="sng" dirty="0">
                <a:solidFill>
                  <a:srgbClr val="FF0000"/>
                </a:solidFill>
                <a:latin typeface="Times New Roman" panose="02020603050405020304" pitchFamily="18" charset="0"/>
                <a:cs typeface="Times New Roman" panose="02020603050405020304" pitchFamily="18" charset="0"/>
              </a:rPr>
              <a:t> </a:t>
            </a:r>
            <a:r>
              <a:rPr lang="ru-RU" i="1" u="sng" dirty="0" err="1">
                <a:solidFill>
                  <a:srgbClr val="FF0000"/>
                </a:solidFill>
                <a:latin typeface="Times New Roman" panose="02020603050405020304" pitchFamily="18" charset="0"/>
                <a:cs typeface="Times New Roman" panose="02020603050405020304" pitchFamily="18" charset="0"/>
              </a:rPr>
              <a:t>жағдай</a:t>
            </a:r>
            <a:r>
              <a:rPr lang="ru-RU" i="1" u="sng" dirty="0">
                <a:solidFill>
                  <a:srgbClr val="FF0000"/>
                </a:solidFill>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қарама-қайшы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жағынан,өндіріс</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үдерісіне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жаңа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қазбаларды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құнарлы</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жерлерді,су</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көздерін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тарту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еңбек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өнімділігін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арттыруға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өндіруге</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кеткен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азаюына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әкеледі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Екінші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жағынан</a:t>
            </a:r>
            <a:r>
              <a:rPr lang="ru-RU" dirty="0">
                <a:latin typeface="Times New Roman" panose="02020603050405020304" pitchFamily="18" charset="0"/>
                <a:cs typeface="Times New Roman" panose="02020603050405020304" pitchFamily="18" charset="0"/>
              </a:rPr>
              <a:t>,</a:t>
            </a:r>
          </a:p>
          <a:p>
            <a:pPr marL="0" indent="0" algn="just">
              <a:buNone/>
            </a:pPr>
            <a:r>
              <a:rPr lang="ru-RU" dirty="0" err="1" smtClean="0">
                <a:latin typeface="Times New Roman" panose="02020603050405020304" pitchFamily="18" charset="0"/>
                <a:cs typeface="Times New Roman" panose="02020603050405020304" pitchFamily="18" charset="0"/>
              </a:rPr>
              <a:t>өндірістің</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табиғи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жағдайының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нашарлауы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жойылуы</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құнарлы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жерлерді</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игеру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егіндікті</a:t>
            </a:r>
            <a:r>
              <a:rPr lang="ru-RU" dirty="0">
                <a:latin typeface="Times New Roman" panose="02020603050405020304" pitchFamily="18" charset="0"/>
                <a:cs typeface="Times New Roman" panose="02020603050405020304" pitchFamily="18" charset="0"/>
              </a:rPr>
              <a:t> ору), </a:t>
            </a:r>
            <a:r>
              <a:rPr lang="ru-RU" dirty="0" err="1">
                <a:latin typeface="Times New Roman" panose="02020603050405020304" pitchFamily="18" charset="0"/>
                <a:cs typeface="Times New Roman" panose="02020603050405020304" pitchFamily="18" charset="0"/>
              </a:rPr>
              <a:t>сонымен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қоршаған</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ортаны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қорғау</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мен </a:t>
            </a:r>
            <a:r>
              <a:rPr lang="ru-RU" dirty="0" err="1">
                <a:latin typeface="Times New Roman" panose="02020603050405020304" pitchFamily="18" charset="0"/>
                <a:cs typeface="Times New Roman" panose="02020603050405020304" pitchFamily="18" charset="0"/>
              </a:rPr>
              <a:t>табиғи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ресурстарды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қайта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өндірудің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жылдам</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өсуі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баға</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мен </a:t>
            </a:r>
            <a:r>
              <a:rPr lang="ru-RU" dirty="0" err="1">
                <a:latin typeface="Times New Roman" panose="02020603050405020304" pitchFamily="18" charset="0"/>
                <a:cs typeface="Times New Roman" panose="02020603050405020304" pitchFamily="18" charset="0"/>
              </a:rPr>
              <a:t>өндіріс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шығындарының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өсуіне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әкеліп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соғады</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52873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a:bodyPr>
          <a:lstStyle/>
          <a:p>
            <a:pPr marL="0" indent="0" algn="just">
              <a:buNone/>
            </a:pPr>
            <a:r>
              <a:rPr lang="ru-RU" i="1" dirty="0" err="1">
                <a:latin typeface="Times New Roman" panose="02020603050405020304" pitchFamily="18" charset="0"/>
                <a:cs typeface="Times New Roman" panose="02020603050405020304" pitchFamily="18" charset="0"/>
              </a:rPr>
              <a:t>Қарым-қатынас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саласы</a:t>
            </a:r>
            <a:r>
              <a:rPr lang="ru-RU" i="1" dirty="0">
                <a:latin typeface="Times New Roman" panose="02020603050405020304" pitchFamily="18" charset="0"/>
                <a:cs typeface="Times New Roman" panose="02020603050405020304" pitchFamily="18" charset="0"/>
              </a:rPr>
              <a:t> мен </a:t>
            </a:r>
            <a:r>
              <a:rPr lang="ru-RU" i="1" dirty="0" err="1">
                <a:latin typeface="Times New Roman" panose="02020603050405020304" pitchFamily="18" charset="0"/>
                <a:cs typeface="Times New Roman" panose="02020603050405020304" pitchFamily="18" charset="0"/>
              </a:rPr>
              <a:t>тауарды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тұтыну</a:t>
            </a:r>
            <a:r>
              <a:rPr lang="ru-RU" i="1" dirty="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саласының</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баға</a:t>
            </a:r>
            <a:r>
              <a:rPr lang="ru-RU" i="1" dirty="0" smtClean="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белгілеу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факторлары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тұтынушыға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тауарды</a:t>
            </a:r>
            <a:r>
              <a:rPr lang="ru-RU" i="1" dirty="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жеткізумен</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байланысты</a:t>
            </a:r>
            <a:r>
              <a:rPr lang="ru-RU" i="1" dirty="0">
                <a:latin typeface="Times New Roman" panose="02020603050405020304" pitchFamily="18" charset="0"/>
                <a:cs typeface="Times New Roman" panose="02020603050405020304" pitchFamily="18" charset="0"/>
              </a:rPr>
              <a:t>. </a:t>
            </a:r>
            <a:endParaRPr lang="ru-RU" i="1" dirty="0" smtClean="0">
              <a:latin typeface="Times New Roman" panose="02020603050405020304" pitchFamily="18" charset="0"/>
              <a:cs typeface="Times New Roman" panose="02020603050405020304" pitchFamily="18" charset="0"/>
            </a:endParaRPr>
          </a:p>
          <a:p>
            <a:pPr marL="0" indent="0">
              <a:buNone/>
            </a:pPr>
            <a:r>
              <a:rPr lang="ru-RU" u="sng" dirty="0" err="1" smtClean="0">
                <a:solidFill>
                  <a:srgbClr val="FF0000"/>
                </a:solidFill>
                <a:latin typeface="Times New Roman" panose="02020603050405020304" pitchFamily="18" charset="0"/>
                <a:cs typeface="Times New Roman" panose="02020603050405020304" pitchFamily="18" charset="0"/>
              </a:rPr>
              <a:t>Оларға</a:t>
            </a:r>
            <a:r>
              <a:rPr lang="ru-RU" u="sng" dirty="0" smtClean="0">
                <a:solidFill>
                  <a:srgbClr val="FF0000"/>
                </a:solidFill>
                <a:latin typeface="Times New Roman" panose="02020603050405020304" pitchFamily="18" charset="0"/>
                <a:cs typeface="Times New Roman" panose="02020603050405020304" pitchFamily="18" charset="0"/>
              </a:rPr>
              <a:t> </a:t>
            </a:r>
            <a:r>
              <a:rPr lang="ru-RU" u="sng" dirty="0" err="1">
                <a:solidFill>
                  <a:srgbClr val="FF0000"/>
                </a:solidFill>
                <a:latin typeface="Times New Roman" panose="02020603050405020304" pitchFamily="18" charset="0"/>
                <a:cs typeface="Times New Roman" panose="02020603050405020304" pitchFamily="18" charset="0"/>
              </a:rPr>
              <a:t>жататындар</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ұсыныс</a:t>
            </a:r>
            <a:r>
              <a:rPr lang="ru-RU" dirty="0">
                <a:latin typeface="Times New Roman" panose="02020603050405020304" pitchFamily="18" charset="0"/>
                <a:cs typeface="Times New Roman" panose="02020603050405020304" pitchFamily="18" charset="0"/>
              </a:rPr>
              <a:t> пен </a:t>
            </a:r>
            <a:r>
              <a:rPr lang="ru-RU" dirty="0" err="1">
                <a:latin typeface="Times New Roman" panose="02020603050405020304" pitchFamily="18" charset="0"/>
                <a:cs typeface="Times New Roman" panose="02020603050405020304" pitchFamily="18" charset="0"/>
              </a:rPr>
              <a:t>сұраныстың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қатынасы</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сатып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себептері</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ақшалай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сатып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қабілеті</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сапасына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қойылатын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талаптар</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тұтынушы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құрылымының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көпұлттылығы</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406423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04664"/>
            <a:ext cx="8219256" cy="5721499"/>
          </a:xfrm>
        </p:spPr>
        <p:txBody>
          <a:bodyPr>
            <a:normAutofit/>
          </a:bodyPr>
          <a:lstStyle/>
          <a:p>
            <a:pPr marL="0" lvl="0" indent="0">
              <a:buNone/>
            </a:pPr>
            <a:r>
              <a:rPr lang="kk-KZ" dirty="0" smtClean="0">
                <a:latin typeface="Times New Roman" panose="02020603050405020304" pitchFamily="18" charset="0"/>
                <a:cs typeface="Times New Roman" panose="02020603050405020304" pitchFamily="18" charset="0"/>
              </a:rPr>
              <a:t>1.Үлестік </a:t>
            </a:r>
            <a:r>
              <a:rPr lang="kk-KZ" dirty="0">
                <a:latin typeface="Times New Roman" panose="02020603050405020304" pitchFamily="18" charset="0"/>
                <a:cs typeface="Times New Roman" panose="02020603050405020304" pitchFamily="18" charset="0"/>
              </a:rPr>
              <a:t>көрсеткіштер әдісі </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2.Балдық </a:t>
            </a:r>
            <a:r>
              <a:rPr lang="kk-KZ" dirty="0">
                <a:latin typeface="Times New Roman" panose="02020603050405020304" pitchFamily="18" charset="0"/>
                <a:cs typeface="Times New Roman" panose="02020603050405020304" pitchFamily="18" charset="0"/>
              </a:rPr>
              <a:t>әдісі </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3.Регресиондық </a:t>
            </a:r>
            <a:r>
              <a:rPr lang="kk-KZ" dirty="0">
                <a:latin typeface="Times New Roman" panose="02020603050405020304" pitchFamily="18" charset="0"/>
                <a:cs typeface="Times New Roman" panose="02020603050405020304" pitchFamily="18" charset="0"/>
              </a:rPr>
              <a:t>талдау әдіс</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Бұлар </a:t>
            </a:r>
            <a:r>
              <a:rPr lang="kk-KZ" dirty="0">
                <a:latin typeface="Times New Roman" panose="02020603050405020304" pitchFamily="18" charset="0"/>
                <a:cs typeface="Times New Roman" panose="02020603050405020304" pitchFamily="18" charset="0"/>
              </a:rPr>
              <a:t>баға құрудың параметрлік әдістері деп аталады. Шығын мен бағаны сипаттайтын параметрлік әдістер өнімнің тұтыну қасиеттері мен оның шығындары арасындағы параметрлік қатарларға кіретін сандық тәуелділіктерге негізделген.</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249297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229600" cy="6009531"/>
          </a:xfrm>
        </p:spPr>
        <p:txBody>
          <a:bodyPr>
            <a:normAutofit fontScale="70000" lnSpcReduction="20000"/>
          </a:bodyPr>
          <a:lstStyle/>
          <a:p>
            <a:pPr marL="0" indent="0" algn="just">
              <a:buNone/>
            </a:pPr>
            <a:r>
              <a:rPr lang="kk-KZ" dirty="0" smtClean="0">
                <a:latin typeface="Times New Roman" panose="02020603050405020304" pitchFamily="18" charset="0"/>
                <a:cs typeface="Times New Roman" panose="02020603050405020304" pitchFamily="18" charset="0"/>
              </a:rPr>
              <a:t>	Параметрлік </a:t>
            </a:r>
            <a:r>
              <a:rPr lang="kk-KZ" dirty="0">
                <a:latin typeface="Times New Roman" panose="02020603050405020304" pitchFamily="18" charset="0"/>
                <a:cs typeface="Times New Roman" panose="02020603050405020304" pitchFamily="18" charset="0"/>
              </a:rPr>
              <a:t>қатар дегеніміз – бірдей функцияны орындауға тағайындалған біртекті өнімдерінің өзара техника экономикалық параметрлік мәнімен айырмашылықта болуы. Мысалы: станок өнімділігі – 10 кг⁄сағ;жаңа станок өнімділігі – 20  кг⁄сағ; станоктың техника-экономикалық  параметрі – өнімділік.</a:t>
            </a:r>
            <a:endParaRPr lang="ru-RU" dirty="0">
              <a:latin typeface="Times New Roman" panose="02020603050405020304" pitchFamily="18" charset="0"/>
              <a:cs typeface="Times New Roman" panose="02020603050405020304" pitchFamily="18" charset="0"/>
            </a:endParaRPr>
          </a:p>
          <a:p>
            <a:pPr marL="0" indent="0" algn="just">
              <a:buNone/>
            </a:pPr>
            <a:r>
              <a:rPr lang="kk-KZ" b="1" i="1" u="sng" dirty="0" smtClean="0">
                <a:solidFill>
                  <a:srgbClr val="FF0000"/>
                </a:solidFill>
                <a:latin typeface="Times New Roman" panose="02020603050405020304" pitchFamily="18" charset="0"/>
                <a:cs typeface="Times New Roman" panose="02020603050405020304" pitchFamily="18" charset="0"/>
              </a:rPr>
              <a:t>1.Үлестік </a:t>
            </a:r>
            <a:r>
              <a:rPr lang="kk-KZ" b="1" i="1" u="sng" dirty="0">
                <a:solidFill>
                  <a:srgbClr val="FF0000"/>
                </a:solidFill>
                <a:latin typeface="Times New Roman" panose="02020603050405020304" pitchFamily="18" charset="0"/>
                <a:cs typeface="Times New Roman" panose="02020603050405020304" pitchFamily="18" charset="0"/>
              </a:rPr>
              <a:t>көрсеткіштер әдісі:</a:t>
            </a:r>
            <a:endParaRPr lang="ru-RU" b="1" i="1" u="sng" dirty="0">
              <a:solidFill>
                <a:srgbClr val="FF0000"/>
              </a:solidFill>
              <a:latin typeface="Times New Roman" panose="02020603050405020304" pitchFamily="18" charset="0"/>
              <a:cs typeface="Times New Roman" panose="02020603050405020304" pitchFamily="18" charset="0"/>
            </a:endParaRPr>
          </a:p>
          <a:p>
            <a:pPr lvl="0" algn="just"/>
            <a:r>
              <a:rPr lang="kk-KZ" dirty="0">
                <a:latin typeface="Times New Roman" panose="02020603050405020304" pitchFamily="18" charset="0"/>
                <a:cs typeface="Times New Roman" panose="02020603050405020304" pitchFamily="18" charset="0"/>
              </a:rPr>
              <a:t>Өнімнің аз тобына баға құру және талдау жасау үшін қолданылады. Мұнда өнім бағасының жалпы деңгейін толығырақ анықтайтын негізгі бір параметр шамасы арқылы баға құрылады. Осы әдіс бойынша үлестік баға келесідей анықталады:                                                  </a:t>
            </a:r>
            <a:endParaRPr lang="kk-KZ" dirty="0" smtClean="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Ц</a:t>
            </a:r>
            <a:r>
              <a:rPr lang="kk-KZ" baseline="-25000" dirty="0">
                <a:latin typeface="Times New Roman" panose="02020603050405020304" pitchFamily="18" charset="0"/>
                <a:cs typeface="Times New Roman" panose="02020603050405020304" pitchFamily="18" charset="0"/>
              </a:rPr>
              <a:t>үлес.</a:t>
            </a:r>
            <a:r>
              <a:rPr lang="kk-KZ" dirty="0">
                <a:latin typeface="Times New Roman" panose="02020603050405020304" pitchFamily="18" charset="0"/>
                <a:cs typeface="Times New Roman" panose="02020603050405020304" pitchFamily="18" charset="0"/>
              </a:rPr>
              <a:t>= Ц</a:t>
            </a:r>
            <a:r>
              <a:rPr lang="kk-KZ" baseline="-25000" dirty="0">
                <a:latin typeface="Times New Roman" panose="02020603050405020304" pitchFamily="18" charset="0"/>
                <a:cs typeface="Times New Roman" panose="02020603050405020304" pitchFamily="18" charset="0"/>
              </a:rPr>
              <a:t>б</a:t>
            </a:r>
            <a:r>
              <a:rPr lang="kk-KZ" dirty="0">
                <a:latin typeface="Times New Roman" panose="02020603050405020304" pitchFamily="18" charset="0"/>
                <a:cs typeface="Times New Roman" panose="02020603050405020304" pitchFamily="18" charset="0"/>
              </a:rPr>
              <a:t> ⁄П</a:t>
            </a:r>
            <a:r>
              <a:rPr lang="kk-KZ" baseline="-25000" dirty="0">
                <a:latin typeface="Times New Roman" panose="02020603050405020304" pitchFamily="18" charset="0"/>
                <a:cs typeface="Times New Roman" panose="02020603050405020304" pitchFamily="18" charset="0"/>
              </a:rPr>
              <a:t>б </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Ц</a:t>
            </a:r>
            <a:r>
              <a:rPr lang="kk-KZ" baseline="-25000" dirty="0" smtClean="0">
                <a:latin typeface="Times New Roman" panose="02020603050405020304" pitchFamily="18" charset="0"/>
                <a:cs typeface="Times New Roman" panose="02020603050405020304" pitchFamily="18" charset="0"/>
              </a:rPr>
              <a:t>б</a:t>
            </a:r>
            <a:r>
              <a:rPr lang="kk-KZ" dirty="0" smtClean="0">
                <a:latin typeface="Times New Roman" panose="02020603050405020304" pitchFamily="18" charset="0"/>
                <a:cs typeface="Times New Roman" panose="02020603050405020304" pitchFamily="18" charset="0"/>
              </a:rPr>
              <a:t>-базистік </a:t>
            </a:r>
            <a:r>
              <a:rPr lang="kk-KZ" dirty="0">
                <a:latin typeface="Times New Roman" panose="02020603050405020304" pitchFamily="18" charset="0"/>
                <a:cs typeface="Times New Roman" panose="02020603050405020304" pitchFamily="18" charset="0"/>
              </a:rPr>
              <a:t>өнім бағасы(алғашқы</a:t>
            </a:r>
            <a:r>
              <a:rPr lang="kk-KZ" dirty="0" smtClean="0">
                <a:latin typeface="Times New Roman" panose="02020603050405020304" pitchFamily="18" charset="0"/>
                <a:cs typeface="Times New Roman" panose="02020603050405020304" pitchFamily="18" charset="0"/>
              </a:rPr>
              <a:t>);</a:t>
            </a:r>
          </a:p>
          <a:p>
            <a:pPr marL="0" indent="0" algn="just">
              <a:buNone/>
            </a:pPr>
            <a:r>
              <a:rPr lang="kk-KZ" dirty="0" smtClean="0">
                <a:latin typeface="Times New Roman" panose="02020603050405020304" pitchFamily="18" charset="0"/>
                <a:cs typeface="Times New Roman" panose="02020603050405020304" pitchFamily="18" charset="0"/>
              </a:rPr>
              <a:t>П</a:t>
            </a:r>
            <a:r>
              <a:rPr lang="kk-KZ" baseline="-25000" dirty="0" smtClean="0">
                <a:latin typeface="Times New Roman" panose="02020603050405020304" pitchFamily="18" charset="0"/>
                <a:cs typeface="Times New Roman" panose="02020603050405020304" pitchFamily="18" charset="0"/>
              </a:rPr>
              <a:t>б     </a:t>
            </a:r>
            <a:r>
              <a:rPr lang="kk-KZ" dirty="0">
                <a:latin typeface="Times New Roman" panose="02020603050405020304" pitchFamily="18" charset="0"/>
                <a:cs typeface="Times New Roman" panose="02020603050405020304" pitchFamily="18" charset="0"/>
              </a:rPr>
              <a:t>- базистік өнімнің параметр шамасы;                                                                                                                       </a:t>
            </a:r>
            <a:endParaRPr lang="ru-RU" dirty="0">
              <a:latin typeface="Times New Roman" panose="02020603050405020304" pitchFamily="18" charset="0"/>
              <a:cs typeface="Times New Roman" panose="02020603050405020304" pitchFamily="18" charset="0"/>
            </a:endParaRPr>
          </a:p>
          <a:p>
            <a:pPr marL="0" indent="0" algn="just">
              <a:buNone/>
            </a:pPr>
            <a:r>
              <a:rPr lang="kk-KZ" b="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Жаңа өнім бағасы</a:t>
            </a:r>
            <a:r>
              <a:rPr lang="kk-KZ"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0" indent="0" algn="ctr">
              <a:buNone/>
            </a:pPr>
            <a:r>
              <a:rPr lang="kk-KZ" dirty="0" smtClean="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Ц</a:t>
            </a:r>
            <a:r>
              <a:rPr lang="kk-KZ" baseline="-25000" dirty="0">
                <a:latin typeface="Times New Roman" panose="02020603050405020304" pitchFamily="18" charset="0"/>
                <a:cs typeface="Times New Roman" panose="02020603050405020304" pitchFamily="18" charset="0"/>
              </a:rPr>
              <a:t>ж</a:t>
            </a:r>
            <a:r>
              <a:rPr lang="kk-KZ" dirty="0">
                <a:latin typeface="Times New Roman" panose="02020603050405020304" pitchFamily="18" charset="0"/>
                <a:cs typeface="Times New Roman" panose="02020603050405020304" pitchFamily="18" charset="0"/>
              </a:rPr>
              <a:t>=Ц</a:t>
            </a:r>
            <a:r>
              <a:rPr lang="kk-KZ" baseline="-25000" dirty="0">
                <a:latin typeface="Times New Roman" panose="02020603050405020304" pitchFamily="18" charset="0"/>
                <a:cs typeface="Times New Roman" panose="02020603050405020304" pitchFamily="18" charset="0"/>
              </a:rPr>
              <a:t>үлес. * </a:t>
            </a:r>
            <a:r>
              <a:rPr lang="kk-KZ" dirty="0">
                <a:latin typeface="Times New Roman" panose="02020603050405020304" pitchFamily="18" charset="0"/>
                <a:cs typeface="Times New Roman" panose="02020603050405020304" pitchFamily="18" charset="0"/>
              </a:rPr>
              <a:t>П</a:t>
            </a:r>
            <a:r>
              <a:rPr lang="kk-KZ" baseline="-25000" dirty="0">
                <a:latin typeface="Times New Roman" panose="02020603050405020304" pitchFamily="18" charset="0"/>
                <a:cs typeface="Times New Roman" panose="02020603050405020304" pitchFamily="18" charset="0"/>
              </a:rPr>
              <a:t>ж                    </a:t>
            </a: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Ц</a:t>
            </a:r>
            <a:r>
              <a:rPr lang="kk-KZ" baseline="-25000" dirty="0" smtClean="0">
                <a:latin typeface="Times New Roman" panose="02020603050405020304" pitchFamily="18" charset="0"/>
                <a:cs typeface="Times New Roman" panose="02020603050405020304" pitchFamily="18" charset="0"/>
              </a:rPr>
              <a:t>үлес</a:t>
            </a:r>
            <a:r>
              <a:rPr lang="kk-KZ" baseline="-25000"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үлестік баға;</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П</a:t>
            </a:r>
            <a:r>
              <a:rPr lang="kk-KZ" baseline="-25000" dirty="0" smtClean="0">
                <a:latin typeface="Times New Roman" panose="02020603050405020304" pitchFamily="18" charset="0"/>
                <a:cs typeface="Times New Roman" panose="02020603050405020304" pitchFamily="18" charset="0"/>
              </a:rPr>
              <a:t>ж   </a:t>
            </a:r>
            <a:r>
              <a:rPr lang="kk-KZ" dirty="0" smtClean="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сәйкес өлшем бойынша жаңа өнімнің негізгі параметр мәні;</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4868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88640"/>
            <a:ext cx="8219256" cy="5937523"/>
          </a:xfrm>
        </p:spPr>
        <p:txBody>
          <a:bodyPr/>
          <a:lstStyle/>
          <a:p>
            <a:pPr marL="0" lvl="0" indent="0">
              <a:buNone/>
            </a:pPr>
            <a:r>
              <a:rPr lang="kk-KZ" b="1" i="1" u="sng" dirty="0" smtClean="0">
                <a:solidFill>
                  <a:srgbClr val="FF0000"/>
                </a:solidFill>
                <a:latin typeface="Times New Roman" panose="02020603050405020304" pitchFamily="18" charset="0"/>
                <a:cs typeface="Times New Roman" panose="02020603050405020304" pitchFamily="18" charset="0"/>
              </a:rPr>
              <a:t>2. Регресиондық </a:t>
            </a:r>
            <a:r>
              <a:rPr lang="kk-KZ" b="1" i="1" u="sng" dirty="0">
                <a:solidFill>
                  <a:srgbClr val="FF0000"/>
                </a:solidFill>
                <a:latin typeface="Times New Roman" panose="02020603050405020304" pitchFamily="18" charset="0"/>
                <a:cs typeface="Times New Roman" panose="02020603050405020304" pitchFamily="18" charset="0"/>
              </a:rPr>
              <a:t>талдау әдісі.</a:t>
            </a:r>
            <a:endParaRPr lang="ru-RU" b="1" i="1" u="sng" dirty="0">
              <a:solidFill>
                <a:srgbClr val="FF0000"/>
              </a:solidFill>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Өнімнің </a:t>
            </a:r>
            <a:r>
              <a:rPr lang="kk-KZ" dirty="0">
                <a:latin typeface="Times New Roman" panose="02020603050405020304" pitchFamily="18" charset="0"/>
                <a:cs typeface="Times New Roman" panose="02020603050405020304" pitchFamily="18" charset="0"/>
              </a:rPr>
              <a:t>технико-экономикалық параметрлі өзгерісіне баға өзгерісінің тәуелділігін анықтау мақсатында қолданады. </a:t>
            </a:r>
            <a:endParaRPr lang="ru-RU" dirty="0">
              <a:latin typeface="Times New Roman" panose="02020603050405020304" pitchFamily="18" charset="0"/>
              <a:cs typeface="Times New Roman" panose="02020603050405020304" pitchFamily="18" charset="0"/>
            </a:endParaRPr>
          </a:p>
          <a:p>
            <a:pPr marL="457200" lvl="1" indent="0" algn="ctr">
              <a:buNone/>
            </a:pPr>
            <a:r>
              <a:rPr lang="kk-KZ" dirty="0">
                <a:latin typeface="Times New Roman" panose="02020603050405020304" pitchFamily="18" charset="0"/>
                <a:cs typeface="Times New Roman" panose="02020603050405020304" pitchFamily="18" charset="0"/>
              </a:rPr>
              <a:t>Ц (ƒ)</a:t>
            </a:r>
            <a:r>
              <a:rPr lang="ru-RU"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ƒ</a:t>
            </a:r>
            <a:r>
              <a:rPr lang="en-US" baseline="-25000" dirty="0">
                <a:latin typeface="Times New Roman" panose="02020603050405020304" pitchFamily="18" charset="0"/>
                <a:cs typeface="Times New Roman" panose="02020603050405020304" pitchFamily="18" charset="0"/>
              </a:rPr>
              <a:t>x</a:t>
            </a:r>
            <a:r>
              <a:rPr lang="kk-KZ" dirty="0">
                <a:latin typeface="Times New Roman" panose="02020603050405020304" pitchFamily="18" charset="0"/>
                <a:cs typeface="Times New Roman" panose="02020603050405020304" pitchFamily="18" charset="0"/>
              </a:rPr>
              <a:t>(х</a:t>
            </a:r>
            <a:r>
              <a:rPr lang="kk-KZ" baseline="-25000" dirty="0">
                <a:latin typeface="Times New Roman" panose="02020603050405020304" pitchFamily="18" charset="0"/>
                <a:cs typeface="Times New Roman" panose="02020603050405020304" pitchFamily="18" charset="0"/>
              </a:rPr>
              <a:t>1</a:t>
            </a:r>
            <a:r>
              <a:rPr lang="kk-KZ" dirty="0">
                <a:latin typeface="Times New Roman" panose="02020603050405020304" pitchFamily="18" charset="0"/>
                <a:cs typeface="Times New Roman" panose="02020603050405020304" pitchFamily="18" charset="0"/>
              </a:rPr>
              <a:t>;х</a:t>
            </a:r>
            <a:r>
              <a:rPr lang="kk-KZ" baseline="-25000" dirty="0">
                <a:latin typeface="Times New Roman" panose="02020603050405020304" pitchFamily="18" charset="0"/>
                <a:cs typeface="Times New Roman" panose="02020603050405020304" pitchFamily="18" charset="0"/>
              </a:rPr>
              <a:t>2</a:t>
            </a:r>
            <a:r>
              <a:rPr lang="kk-KZ" dirty="0">
                <a:latin typeface="Times New Roman" panose="02020603050405020304" pitchFamily="18" charset="0"/>
                <a:cs typeface="Times New Roman" panose="02020603050405020304" pitchFamily="18" charset="0"/>
              </a:rPr>
              <a:t>;х</a:t>
            </a:r>
            <a:r>
              <a:rPr lang="kk-KZ" baseline="-25000" dirty="0">
                <a:latin typeface="Times New Roman" panose="02020603050405020304" pitchFamily="18" charset="0"/>
                <a:cs typeface="Times New Roman" panose="02020603050405020304" pitchFamily="18" charset="0"/>
              </a:rPr>
              <a:t>3 ... </a:t>
            </a:r>
            <a:r>
              <a:rPr lang="en-US" dirty="0" err="1">
                <a:latin typeface="Times New Roman" panose="02020603050405020304" pitchFamily="18" charset="0"/>
                <a:cs typeface="Times New Roman" panose="02020603050405020304" pitchFamily="18" charset="0"/>
              </a:rPr>
              <a:t>x</a:t>
            </a:r>
            <a:r>
              <a:rPr lang="en-US" baseline="-25000" dirty="0" err="1">
                <a:latin typeface="Times New Roman" panose="02020603050405020304" pitchFamily="18" charset="0"/>
                <a:cs typeface="Times New Roman" panose="02020603050405020304" pitchFamily="18" charset="0"/>
              </a:rPr>
              <a:t>n</a:t>
            </a:r>
            <a:r>
              <a:rPr lang="kk-KZ" dirty="0">
                <a:latin typeface="Times New Roman" panose="02020603050405020304" pitchFamily="18" charset="0"/>
                <a:cs typeface="Times New Roman" panose="02020603050405020304" pitchFamily="18" charset="0"/>
              </a:rPr>
              <a:t>) </a:t>
            </a:r>
            <a:endParaRPr lang="kk-KZ" dirty="0" smtClean="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Мұндағы: </a:t>
            </a:r>
            <a:endParaRPr lang="ru-RU" sz="2800"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х</a:t>
            </a:r>
            <a:r>
              <a:rPr lang="kk-KZ" baseline="-25000" dirty="0" smtClean="0">
                <a:latin typeface="Times New Roman" panose="02020603050405020304" pitchFamily="18" charset="0"/>
                <a:cs typeface="Times New Roman" panose="02020603050405020304" pitchFamily="18" charset="0"/>
              </a:rPr>
              <a:t>1</a:t>
            </a:r>
            <a:r>
              <a:rPr lang="kk-KZ" dirty="0" smtClean="0">
                <a:latin typeface="Times New Roman" panose="02020603050405020304" pitchFamily="18" charset="0"/>
                <a:cs typeface="Times New Roman" panose="02020603050405020304" pitchFamily="18" charset="0"/>
              </a:rPr>
              <a:t>;х</a:t>
            </a:r>
            <a:r>
              <a:rPr lang="kk-KZ" baseline="-25000" dirty="0" smtClean="0">
                <a:latin typeface="Times New Roman" panose="02020603050405020304" pitchFamily="18" charset="0"/>
                <a:cs typeface="Times New Roman" panose="02020603050405020304" pitchFamily="18" charset="0"/>
              </a:rPr>
              <a:t>2</a:t>
            </a:r>
            <a:r>
              <a:rPr lang="kk-KZ" dirty="0" smtClean="0">
                <a:latin typeface="Times New Roman" panose="02020603050405020304" pitchFamily="18" charset="0"/>
                <a:cs typeface="Times New Roman" panose="02020603050405020304" pitchFamily="18" charset="0"/>
              </a:rPr>
              <a:t>;х</a:t>
            </a:r>
            <a:r>
              <a:rPr lang="kk-KZ" baseline="-25000" dirty="0" smtClean="0">
                <a:latin typeface="Times New Roman" panose="02020603050405020304" pitchFamily="18" charset="0"/>
                <a:cs typeface="Times New Roman" panose="02020603050405020304" pitchFamily="18" charset="0"/>
              </a:rPr>
              <a:t>3 </a:t>
            </a:r>
            <a:r>
              <a:rPr lang="kk-KZ" baseline="-25000"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t>
            </a:r>
            <a:r>
              <a:rPr lang="en-US" baseline="-25000" dirty="0" err="1">
                <a:latin typeface="Times New Roman" panose="02020603050405020304" pitchFamily="18" charset="0"/>
                <a:cs typeface="Times New Roman" panose="02020603050405020304" pitchFamily="18" charset="0"/>
              </a:rPr>
              <a:t>n</a:t>
            </a:r>
            <a:r>
              <a:rPr lang="en-US" baseline="-25000"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өнімнің параметрлік мәні;</a:t>
            </a:r>
            <a:endParaRPr lang="ru-RU" sz="2800"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Регрессия </a:t>
            </a:r>
            <a:r>
              <a:rPr lang="kk-KZ" dirty="0">
                <a:latin typeface="Times New Roman" panose="02020603050405020304" pitchFamily="18" charset="0"/>
                <a:cs typeface="Times New Roman" panose="02020603050405020304" pitchFamily="18" charset="0"/>
              </a:rPr>
              <a:t>теңдеуі сызықтық, дәрежелі және параболалық түрде болуы мүмкін. </a:t>
            </a:r>
            <a:endParaRPr lang="ru-RU" sz="2800" dirty="0">
              <a:latin typeface="Times New Roman" panose="02020603050405020304" pitchFamily="18" charset="0"/>
              <a:cs typeface="Times New Roman" panose="02020603050405020304" pitchFamily="18" charset="0"/>
            </a:endParaRPr>
          </a:p>
          <a:p>
            <a:pPr marL="457200" lvl="1" indent="0" algn="ctr">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6247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76672"/>
            <a:ext cx="8291264" cy="5649491"/>
          </a:xfrm>
        </p:spPr>
        <p:txBody>
          <a:bodyPr>
            <a:normAutofit fontScale="92500" lnSpcReduction="10000"/>
          </a:bodyPr>
          <a:lstStyle/>
          <a:p>
            <a:pPr marL="0" lvl="0" indent="0">
              <a:buNone/>
            </a:pPr>
            <a:r>
              <a:rPr lang="kk-KZ" b="1" i="1" u="sng" dirty="0" smtClean="0">
                <a:solidFill>
                  <a:srgbClr val="FF0000"/>
                </a:solidFill>
                <a:latin typeface="Times New Roman" panose="02020603050405020304" pitchFamily="18" charset="0"/>
                <a:cs typeface="Times New Roman" panose="02020603050405020304" pitchFamily="18" charset="0"/>
              </a:rPr>
              <a:t>3.Балдық </a:t>
            </a:r>
            <a:r>
              <a:rPr lang="kk-KZ" b="1" i="1" u="sng" dirty="0">
                <a:solidFill>
                  <a:srgbClr val="FF0000"/>
                </a:solidFill>
                <a:latin typeface="Times New Roman" panose="02020603050405020304" pitchFamily="18" charset="0"/>
                <a:cs typeface="Times New Roman" panose="02020603050405020304" pitchFamily="18" charset="0"/>
              </a:rPr>
              <a:t>әдіс.</a:t>
            </a:r>
            <a:endParaRPr lang="ru-RU" b="1" i="1" u="sng" dirty="0">
              <a:solidFill>
                <a:srgbClr val="FF0000"/>
              </a:solidFill>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Өнім </a:t>
            </a:r>
            <a:r>
              <a:rPr lang="kk-KZ" dirty="0">
                <a:latin typeface="Times New Roman" panose="02020603050405020304" pitchFamily="18" charset="0"/>
                <a:cs typeface="Times New Roman" panose="02020603050405020304" pitchFamily="18" charset="0"/>
              </a:rPr>
              <a:t>параметрінің (қолайлығы,өнімділігі, икемділігі, жылдамдығы, сенімділігі, т.б) маңыздылығын және ерекшелігін сараптамалық бағалау негізінде әр параметрге сандық бал қояды. Осы балдар қосындысы өнімнің технико-экономикалық деңгейінің интегралдық бағалауын береді. Мысалы:</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Пайдалану қолайлығы  —  40</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Ұзақтығы   — 30 </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Сенімділік   — 10</a:t>
            </a:r>
            <a:endParaRPr lang="ru-RU" dirty="0">
              <a:latin typeface="Times New Roman" panose="02020603050405020304" pitchFamily="18" charset="0"/>
              <a:cs typeface="Times New Roman" panose="02020603050405020304" pitchFamily="18" charset="0"/>
            </a:endParaRPr>
          </a:p>
          <a:p>
            <a:pPr lvl="0"/>
            <a:r>
              <a:rPr lang="kk-KZ" dirty="0">
                <a:latin typeface="Times New Roman" panose="02020603050405020304" pitchFamily="18" charset="0"/>
                <a:cs typeface="Times New Roman" panose="02020603050405020304" pitchFamily="18" charset="0"/>
              </a:rPr>
              <a:t>Өнімділік    — 10</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936229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04664"/>
            <a:ext cx="8219256" cy="5721499"/>
          </a:xfrm>
        </p:spPr>
        <p:txBody>
          <a:bodyPr>
            <a:normAutofit fontScale="92500" lnSpcReduction="10000"/>
          </a:bodyPr>
          <a:lstStyle/>
          <a:p>
            <a:pPr marL="0" indent="0">
              <a:buNone/>
            </a:pPr>
            <a:r>
              <a:rPr lang="kk-KZ" dirty="0" smtClean="0">
                <a:latin typeface="Times New Roman" panose="02020603050405020304" pitchFamily="18" charset="0"/>
                <a:cs typeface="Times New Roman" panose="02020603050405020304" pitchFamily="18" charset="0"/>
              </a:rPr>
              <a:t>	Жаңа </a:t>
            </a:r>
            <a:r>
              <a:rPr lang="kk-KZ" dirty="0">
                <a:latin typeface="Times New Roman" panose="02020603050405020304" pitchFamily="18" charset="0"/>
                <a:cs typeface="Times New Roman" panose="02020603050405020304" pitchFamily="18" charset="0"/>
              </a:rPr>
              <a:t>өнім бағасы келесі формула арқылы есептеледі:</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Мұндағы</a:t>
            </a:r>
            <a:r>
              <a:rPr lang="kk-K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 Б</a:t>
            </a:r>
            <a:r>
              <a:rPr lang="kk-KZ" baseline="-25000" dirty="0">
                <a:latin typeface="Times New Roman" panose="02020603050405020304" pitchFamily="18" charset="0"/>
                <a:cs typeface="Times New Roman" panose="02020603050405020304" pitchFamily="18" charset="0"/>
              </a:rPr>
              <a:t>Жі </a:t>
            </a:r>
            <a:r>
              <a:rPr lang="kk-KZ" dirty="0">
                <a:latin typeface="Times New Roman" panose="02020603050405020304" pitchFamily="18" charset="0"/>
                <a:cs typeface="Times New Roman" panose="02020603050405020304" pitchFamily="18" charset="0"/>
              </a:rPr>
              <a:t>– жаңа өнімнің і-ші параметрінің балдық әдісі;</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V</a:t>
            </a:r>
            <a:r>
              <a:rPr lang="ru-RU" dirty="0">
                <a:latin typeface="Times New Roman" panose="02020603050405020304" pitchFamily="18" charset="0"/>
                <a:cs typeface="Times New Roman" panose="02020603050405020304" pitchFamily="18" charset="0"/>
              </a:rPr>
              <a:t> – </a:t>
            </a:r>
            <a:r>
              <a:rPr lang="kk-KZ" dirty="0">
                <a:latin typeface="Times New Roman" panose="02020603050405020304" pitchFamily="18" charset="0"/>
                <a:cs typeface="Times New Roman" panose="02020603050405020304" pitchFamily="18" charset="0"/>
              </a:rPr>
              <a:t>параметр үлес салмағы;</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 Ц</a:t>
            </a:r>
            <a:r>
              <a:rPr lang="ru-RU" dirty="0">
                <a:latin typeface="Times New Roman" panose="02020603050405020304" pitchFamily="18" charset="0"/>
                <a:cs typeface="Times New Roman" panose="02020603050405020304" pitchFamily="18" charset="0"/>
              </a:rPr>
              <a:t>’ – </a:t>
            </a:r>
            <a:r>
              <a:rPr lang="kk-KZ" dirty="0">
                <a:latin typeface="Times New Roman" panose="02020603050405020304" pitchFamily="18" charset="0"/>
                <a:cs typeface="Times New Roman" panose="02020603050405020304" pitchFamily="18" charset="0"/>
              </a:rPr>
              <a:t>бір бал бағасы;</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 Ц</a:t>
            </a:r>
            <a:r>
              <a:rPr lang="kk-KZ" baseline="-25000" dirty="0">
                <a:latin typeface="Times New Roman" panose="02020603050405020304" pitchFamily="18" charset="0"/>
                <a:cs typeface="Times New Roman" panose="02020603050405020304" pitchFamily="18" charset="0"/>
              </a:rPr>
              <a:t>б</a:t>
            </a:r>
            <a:r>
              <a:rPr lang="kk-KZ" dirty="0">
                <a:latin typeface="Times New Roman" panose="02020603050405020304" pitchFamily="18" charset="0"/>
                <a:cs typeface="Times New Roman" panose="02020603050405020304" pitchFamily="18" charset="0"/>
              </a:rPr>
              <a:t> – өнімнің бастапқы бағасы;       </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 Б</a:t>
            </a:r>
            <a:r>
              <a:rPr lang="kk-KZ" baseline="-25000" dirty="0">
                <a:latin typeface="Times New Roman" panose="02020603050405020304" pitchFamily="18" charset="0"/>
                <a:cs typeface="Times New Roman" panose="02020603050405020304" pitchFamily="18" charset="0"/>
              </a:rPr>
              <a:t>Бі</a:t>
            </a:r>
            <a:r>
              <a:rPr lang="kk-KZ" dirty="0">
                <a:latin typeface="Times New Roman" panose="02020603050405020304" pitchFamily="18" charset="0"/>
                <a:cs typeface="Times New Roman" panose="02020603050405020304" pitchFamily="18" charset="0"/>
              </a:rPr>
              <a:t> – бастапқы өнімнің і-ші параметр бойынша балдық баға.</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144475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fontScale="92500" lnSpcReduction="10000"/>
          </a:bodyPr>
          <a:lstStyle/>
          <a:p>
            <a:pPr marL="0" lvl="0" indent="0">
              <a:buNone/>
            </a:pPr>
            <a:r>
              <a:rPr lang="kk-KZ" u="sng" dirty="0" smtClean="0">
                <a:solidFill>
                  <a:srgbClr val="FF0000"/>
                </a:solidFill>
                <a:latin typeface="Times New Roman" panose="02020603050405020304" pitchFamily="18" charset="0"/>
                <a:cs typeface="Times New Roman" panose="02020603050405020304" pitchFamily="18" charset="0"/>
              </a:rPr>
              <a:t>4. Агрегаттық </a:t>
            </a:r>
            <a:r>
              <a:rPr lang="kk-KZ" u="sng" dirty="0">
                <a:solidFill>
                  <a:srgbClr val="FF0000"/>
                </a:solidFill>
                <a:latin typeface="Times New Roman" panose="02020603050405020304" pitchFamily="18" charset="0"/>
                <a:cs typeface="Times New Roman" panose="02020603050405020304" pitchFamily="18" charset="0"/>
              </a:rPr>
              <a:t>әдіс.</a:t>
            </a:r>
            <a:endParaRPr lang="ru-RU" u="sng" dirty="0">
              <a:solidFill>
                <a:srgbClr val="FF0000"/>
              </a:solidFill>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Өнім </a:t>
            </a:r>
            <a:r>
              <a:rPr lang="kk-KZ" dirty="0">
                <a:latin typeface="Times New Roman" panose="02020603050405020304" pitchFamily="18" charset="0"/>
                <a:cs typeface="Times New Roman" panose="02020603050405020304" pitchFamily="18" charset="0"/>
              </a:rPr>
              <a:t>бағасы параметрлік қатарларға кіретін жекеленген </a:t>
            </a:r>
            <a:r>
              <a:rPr lang="kk-KZ" dirty="0" smtClean="0">
                <a:latin typeface="Times New Roman" panose="02020603050405020304" pitchFamily="18" charset="0"/>
                <a:cs typeface="Times New Roman" panose="02020603050405020304" pitchFamily="18" charset="0"/>
              </a:rPr>
              <a:t>бөлшектерді</a:t>
            </a:r>
            <a:r>
              <a:rPr lang="ru-RU"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бағалап </a:t>
            </a:r>
            <a:r>
              <a:rPr lang="kk-KZ" dirty="0">
                <a:latin typeface="Times New Roman" panose="02020603050405020304" pitchFamily="18" charset="0"/>
                <a:cs typeface="Times New Roman" panose="02020603050405020304" pitchFamily="18" charset="0"/>
              </a:rPr>
              <a:t>қосу арқылы қосылады.</a:t>
            </a:r>
            <a:endParaRPr lang="ru-RU"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Мысалы</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өндіріске бұрын енгізілген 1220 тг. тұратын тігін машинасының орнын ауыстыруға берілген жаңа машина бағасын анықтаңыз. Негізгі техникалық параметрі өнімділік - кг⁄сағ. Бұрынғы тігін машинасының өнімділігі – 5 кг⁄сағ; жуанікі – 7 кг⁄сағ.</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Ц</a:t>
            </a:r>
            <a:r>
              <a:rPr lang="kk-KZ" baseline="-25000" dirty="0" smtClean="0">
                <a:latin typeface="Times New Roman" panose="02020603050405020304" pitchFamily="18" charset="0"/>
                <a:cs typeface="Times New Roman" panose="02020603050405020304" pitchFamily="18" charset="0"/>
              </a:rPr>
              <a:t>үлес</a:t>
            </a:r>
            <a:r>
              <a:rPr lang="kk-KZ" baseline="-25000"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 Ц</a:t>
            </a:r>
            <a:r>
              <a:rPr lang="kk-KZ" baseline="-25000" dirty="0">
                <a:latin typeface="Times New Roman" panose="02020603050405020304" pitchFamily="18" charset="0"/>
                <a:cs typeface="Times New Roman" panose="02020603050405020304" pitchFamily="18" charset="0"/>
              </a:rPr>
              <a:t>б</a:t>
            </a:r>
            <a:r>
              <a:rPr lang="kk-KZ" dirty="0">
                <a:latin typeface="Times New Roman" panose="02020603050405020304" pitchFamily="18" charset="0"/>
                <a:cs typeface="Times New Roman" panose="02020603050405020304" pitchFamily="18" charset="0"/>
              </a:rPr>
              <a:t> ⁄П</a:t>
            </a:r>
            <a:r>
              <a:rPr lang="kk-KZ" baseline="-25000" dirty="0">
                <a:latin typeface="Times New Roman" panose="02020603050405020304" pitchFamily="18" charset="0"/>
                <a:cs typeface="Times New Roman" panose="02020603050405020304" pitchFamily="18" charset="0"/>
              </a:rPr>
              <a:t>б </a:t>
            </a:r>
            <a:r>
              <a:rPr lang="kk-KZ"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1220</a:t>
            </a:r>
            <a:r>
              <a:rPr lang="kk-KZ" dirty="0">
                <a:latin typeface="Times New Roman" panose="02020603050405020304" pitchFamily="18" charset="0"/>
                <a:cs typeface="Times New Roman" panose="02020603050405020304" pitchFamily="18" charset="0"/>
              </a:rPr>
              <a:t> ⁄  5  </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 244</a:t>
            </a:r>
            <a:endParaRPr lang="ru-RU" dirty="0">
              <a:latin typeface="Times New Roman" panose="02020603050405020304" pitchFamily="18" charset="0"/>
              <a:cs typeface="Times New Roman" panose="02020603050405020304" pitchFamily="18" charset="0"/>
            </a:endParaRPr>
          </a:p>
          <a:p>
            <a:pPr marL="0" lvl="0" indent="0">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Ц</a:t>
            </a:r>
            <a:r>
              <a:rPr lang="kk-KZ" baseline="-25000" dirty="0">
                <a:latin typeface="Times New Roman" panose="02020603050405020304" pitchFamily="18" charset="0"/>
                <a:cs typeface="Times New Roman" panose="02020603050405020304" pitchFamily="18" charset="0"/>
              </a:rPr>
              <a:t>ж</a:t>
            </a:r>
            <a:r>
              <a:rPr lang="kk-KZ" dirty="0">
                <a:latin typeface="Times New Roman" panose="02020603050405020304" pitchFamily="18" charset="0"/>
                <a:cs typeface="Times New Roman" panose="02020603050405020304" pitchFamily="18" charset="0"/>
              </a:rPr>
              <a:t>=Ц</a:t>
            </a:r>
            <a:r>
              <a:rPr lang="kk-KZ" baseline="-25000" dirty="0">
                <a:latin typeface="Times New Roman" panose="02020603050405020304" pitchFamily="18" charset="0"/>
                <a:cs typeface="Times New Roman" panose="02020603050405020304" pitchFamily="18" charset="0"/>
              </a:rPr>
              <a:t>үлес. * </a:t>
            </a:r>
            <a:r>
              <a:rPr lang="kk-KZ" dirty="0">
                <a:latin typeface="Times New Roman" panose="02020603050405020304" pitchFamily="18" charset="0"/>
                <a:cs typeface="Times New Roman" panose="02020603050405020304" pitchFamily="18" charset="0"/>
              </a:rPr>
              <a:t>П</a:t>
            </a:r>
            <a:r>
              <a:rPr lang="kk-KZ" baseline="-25000" dirty="0">
                <a:latin typeface="Times New Roman" panose="02020603050405020304" pitchFamily="18" charset="0"/>
                <a:cs typeface="Times New Roman" panose="02020603050405020304" pitchFamily="18" charset="0"/>
              </a:rPr>
              <a:t>ж</a:t>
            </a:r>
            <a:r>
              <a:rPr lang="en-US" dirty="0">
                <a:latin typeface="Times New Roman" panose="02020603050405020304" pitchFamily="18" charset="0"/>
                <a:cs typeface="Times New Roman" panose="02020603050405020304" pitchFamily="18" charset="0"/>
              </a:rPr>
              <a:t>= 244*7=1708</a:t>
            </a: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834044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620688"/>
            <a:ext cx="8219256" cy="5505475"/>
          </a:xfrm>
        </p:spPr>
        <p:txBody>
          <a:bodyPr>
            <a:normAutofit fontScale="77500" lnSpcReduction="20000"/>
          </a:bodyPr>
          <a:lstStyle/>
          <a:p>
            <a:pPr marL="0" indent="0">
              <a:buNone/>
            </a:pPr>
            <a:r>
              <a:rPr lang="ru-RU" b="1" dirty="0" err="1">
                <a:latin typeface="Times New Roman" panose="02020603050405020304" pitchFamily="18" charset="0"/>
                <a:cs typeface="Times New Roman" panose="02020603050405020304" pitchFamily="18" charset="0"/>
              </a:rPr>
              <a:t>Бақылауға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арналған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сұрақтар</a:t>
            </a:r>
            <a:r>
              <a:rPr lang="ru-RU" b="1"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1. </a:t>
            </a:r>
            <a:r>
              <a:rPr lang="ru-RU" dirty="0" err="1">
                <a:latin typeface="Times New Roman" panose="02020603050405020304" pitchFamily="18" charset="0"/>
                <a:cs typeface="Times New Roman" panose="02020603050405020304" pitchFamily="18" charset="0"/>
              </a:rPr>
              <a:t>Баға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қызметі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қалай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бөлінеді</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2. </a:t>
            </a:r>
            <a:r>
              <a:rPr lang="ru-RU" dirty="0" err="1">
                <a:latin typeface="Times New Roman" panose="02020603050405020304" pitchFamily="18" charset="0"/>
                <a:cs typeface="Times New Roman" panose="02020603050405020304" pitchFamily="18" charset="0"/>
              </a:rPr>
              <a:t>Қайта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бөлу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қызметінің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мәні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неде</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3. </a:t>
            </a:r>
            <a:r>
              <a:rPr lang="ru-RU" dirty="0" err="1">
                <a:latin typeface="Times New Roman" panose="02020603050405020304" pitchFamily="18" charset="0"/>
                <a:cs typeface="Times New Roman" panose="02020603050405020304" pitchFamily="18" charset="0"/>
              </a:rPr>
              <a:t>Бағаның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ынталандыру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қызметі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қалай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байқалады</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4. </a:t>
            </a:r>
            <a:r>
              <a:rPr lang="ru-RU" dirty="0" err="1">
                <a:latin typeface="Times New Roman" panose="02020603050405020304" pitchFamily="18" charset="0"/>
                <a:cs typeface="Times New Roman" panose="02020603050405020304" pitchFamily="18" charset="0"/>
              </a:rPr>
              <a:t>Бағаның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өлшеуші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есептеуші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қызметінің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мәні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неде</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5. </a:t>
            </a:r>
            <a:r>
              <a:rPr lang="ru-RU" dirty="0" err="1">
                <a:latin typeface="Times New Roman" panose="02020603050405020304" pitchFamily="18" charset="0"/>
                <a:cs typeface="Times New Roman" panose="02020603050405020304" pitchFamily="18" charset="0"/>
              </a:rPr>
              <a:t>Бағаның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реттеуші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қызметінің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қандай</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6. </a:t>
            </a:r>
            <a:r>
              <a:rPr lang="ru-RU" dirty="0" err="1">
                <a:latin typeface="Times New Roman" panose="02020603050405020304" pitchFamily="18" charset="0"/>
                <a:cs typeface="Times New Roman" panose="02020603050405020304" pitchFamily="18" charset="0"/>
              </a:rPr>
              <a:t>Баға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белгілеудің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қандай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факторларын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атай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аласыз</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7. </a:t>
            </a:r>
            <a:r>
              <a:rPr lang="ru-RU" dirty="0" err="1">
                <a:latin typeface="Times New Roman" panose="02020603050405020304" pitchFamily="18" charset="0"/>
                <a:cs typeface="Times New Roman" panose="02020603050405020304" pitchFamily="18" charset="0"/>
              </a:rPr>
              <a:t>Ішкі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сыртқы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факторларға</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жатады</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8. </a:t>
            </a:r>
            <a:r>
              <a:rPr lang="ru-RU" dirty="0" err="1">
                <a:latin typeface="Times New Roman" panose="02020603050405020304" pitchFamily="18" charset="0"/>
                <a:cs typeface="Times New Roman" panose="02020603050405020304" pitchFamily="18" charset="0"/>
              </a:rPr>
              <a:t>Қандай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факторлар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бағаны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төмендетеді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өсіреді</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9. </a:t>
            </a:r>
            <a:r>
              <a:rPr lang="ru-RU" dirty="0" err="1">
                <a:latin typeface="Times New Roman" panose="02020603050405020304" pitchFamily="18" charset="0"/>
                <a:cs typeface="Times New Roman" panose="02020603050405020304" pitchFamily="18" charset="0"/>
              </a:rPr>
              <a:t>Өнімді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өндіру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саласына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қандай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факторлар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жатады</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10. </a:t>
            </a:r>
            <a:r>
              <a:rPr lang="ru-RU" dirty="0" err="1">
                <a:latin typeface="Times New Roman" panose="02020603050405020304" pitchFamily="18" charset="0"/>
                <a:cs typeface="Times New Roman" panose="02020603050405020304" pitchFamily="18" charset="0"/>
              </a:rPr>
              <a:t>Тауарларды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тұтыну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саласы</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қарым-қатынас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саласында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баға</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белгілеу</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факторларының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мәні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неде</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73436245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514</Words>
  <Application>Microsoft Office PowerPoint</Application>
  <PresentationFormat>Экран (4:3)</PresentationFormat>
  <Paragraphs>80</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Тақырып 5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 5</dc:title>
  <dc:creator>Асем Сагидолдина</dc:creator>
  <cp:lastModifiedBy>Асем Сагидолдина</cp:lastModifiedBy>
  <cp:revision>5</cp:revision>
  <dcterms:created xsi:type="dcterms:W3CDTF">2023-09-29T05:14:56Z</dcterms:created>
  <dcterms:modified xsi:type="dcterms:W3CDTF">2023-10-02T07:06:27Z</dcterms:modified>
</cp:coreProperties>
</file>